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56" r:id="rId2"/>
    <p:sldId id="258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8" r:id="rId48"/>
    <p:sldId id="306" r:id="rId49"/>
    <p:sldId id="307" r:id="rId50"/>
    <p:sldId id="309" r:id="rId51"/>
    <p:sldId id="310" r:id="rId5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1476"/>
    <a:srgbClr val="65075A"/>
    <a:srgbClr val="43053C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63" autoAdjust="0"/>
    <p:restoredTop sz="94660"/>
  </p:normalViewPr>
  <p:slideViewPr>
    <p:cSldViewPr snapToGrid="0">
      <p:cViewPr varScale="1">
        <p:scale>
          <a:sx n="92" d="100"/>
          <a:sy n="92" d="100"/>
        </p:scale>
        <p:origin x="927" y="4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BEB660B-2274-434E-8419-9E23F1FFB2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直角三角形 7">
            <a:extLst>
              <a:ext uri="{FF2B5EF4-FFF2-40B4-BE49-F238E27FC236}">
                <a16:creationId xmlns:a16="http://schemas.microsoft.com/office/drawing/2014/main" id="{3C272036-F14D-4309-B73A-70E844FB0926}"/>
              </a:ext>
            </a:extLst>
          </p:cNvPr>
          <p:cNvSpPr/>
          <p:nvPr userDrawn="1"/>
        </p:nvSpPr>
        <p:spPr>
          <a:xfrm flipH="1" flipV="1">
            <a:off x="1397000" y="-1"/>
            <a:ext cx="7788130" cy="505768"/>
          </a:xfrm>
          <a:custGeom>
            <a:avLst/>
            <a:gdLst>
              <a:gd name="connsiteX0" fmla="*/ 0 w 10782300"/>
              <a:gd name="connsiteY0" fmla="*/ 609600 h 609600"/>
              <a:gd name="connsiteX1" fmla="*/ 0 w 10782300"/>
              <a:gd name="connsiteY1" fmla="*/ 0 h 609600"/>
              <a:gd name="connsiteX2" fmla="*/ 10782300 w 10782300"/>
              <a:gd name="connsiteY2" fmla="*/ 609600 h 609600"/>
              <a:gd name="connsiteX3" fmla="*/ 0 w 10782300"/>
              <a:gd name="connsiteY3" fmla="*/ 609600 h 609600"/>
              <a:gd name="connsiteX0" fmla="*/ 12700 w 10795000"/>
              <a:gd name="connsiteY0" fmla="*/ 901700 h 901700"/>
              <a:gd name="connsiteX1" fmla="*/ 0 w 10795000"/>
              <a:gd name="connsiteY1" fmla="*/ 0 h 901700"/>
              <a:gd name="connsiteX2" fmla="*/ 10795000 w 10795000"/>
              <a:gd name="connsiteY2" fmla="*/ 901700 h 901700"/>
              <a:gd name="connsiteX3" fmla="*/ 12700 w 10795000"/>
              <a:gd name="connsiteY3" fmla="*/ 901700 h 901700"/>
              <a:gd name="connsiteX0" fmla="*/ 12700 w 10795000"/>
              <a:gd name="connsiteY0" fmla="*/ 660400 h 660400"/>
              <a:gd name="connsiteX1" fmla="*/ 0 w 10795000"/>
              <a:gd name="connsiteY1" fmla="*/ 0 h 660400"/>
              <a:gd name="connsiteX2" fmla="*/ 10795000 w 10795000"/>
              <a:gd name="connsiteY2" fmla="*/ 660400 h 660400"/>
              <a:gd name="connsiteX3" fmla="*/ 12700 w 10795000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5000" h="660400">
                <a:moveTo>
                  <a:pt x="12700" y="660400"/>
                </a:moveTo>
                <a:lnTo>
                  <a:pt x="0" y="0"/>
                </a:lnTo>
                <a:lnTo>
                  <a:pt x="10795000" y="660400"/>
                </a:lnTo>
                <a:lnTo>
                  <a:pt x="12700" y="660400"/>
                </a:lnTo>
                <a:close/>
              </a:path>
            </a:pathLst>
          </a:custGeom>
          <a:solidFill>
            <a:srgbClr val="650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68ADF38-54A8-47F7-BEB4-09A3959EBE3A}"/>
              </a:ext>
            </a:extLst>
          </p:cNvPr>
          <p:cNvSpPr txBox="1"/>
          <p:nvPr userDrawn="1"/>
        </p:nvSpPr>
        <p:spPr>
          <a:xfrm>
            <a:off x="2757826" y="1973228"/>
            <a:ext cx="355888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5000" b="1" kern="1200" spc="100" baseline="0" dirty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移动</a:t>
            </a:r>
            <a:r>
              <a:rPr lang="en-US" altLang="zh-CN" sz="5000" b="1" kern="1200" spc="100" baseline="0" dirty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UI</a:t>
            </a:r>
            <a:r>
              <a:rPr lang="zh-CN" altLang="en-US" sz="5000" b="1" kern="1200" spc="100" baseline="0" dirty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</a:t>
            </a:r>
            <a:endParaRPr lang="en-US" altLang="zh-CN" sz="5000" b="1" kern="1200" spc="100" baseline="0" dirty="0">
              <a:solidFill>
                <a:srgbClr val="AC147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直角三角形 7">
            <a:extLst>
              <a:ext uri="{FF2B5EF4-FFF2-40B4-BE49-F238E27FC236}">
                <a16:creationId xmlns:a16="http://schemas.microsoft.com/office/drawing/2014/main" id="{FE2E3A80-BB05-4FB7-B59D-393146BC20C2}"/>
              </a:ext>
            </a:extLst>
          </p:cNvPr>
          <p:cNvSpPr/>
          <p:nvPr userDrawn="1"/>
        </p:nvSpPr>
        <p:spPr>
          <a:xfrm flipV="1">
            <a:off x="-12700" y="0"/>
            <a:ext cx="8802846" cy="797434"/>
          </a:xfrm>
          <a:custGeom>
            <a:avLst/>
            <a:gdLst>
              <a:gd name="connsiteX0" fmla="*/ 0 w 10782300"/>
              <a:gd name="connsiteY0" fmla="*/ 609600 h 609600"/>
              <a:gd name="connsiteX1" fmla="*/ 0 w 10782300"/>
              <a:gd name="connsiteY1" fmla="*/ 0 h 609600"/>
              <a:gd name="connsiteX2" fmla="*/ 10782300 w 10782300"/>
              <a:gd name="connsiteY2" fmla="*/ 609600 h 609600"/>
              <a:gd name="connsiteX3" fmla="*/ 0 w 10782300"/>
              <a:gd name="connsiteY3" fmla="*/ 609600 h 609600"/>
              <a:gd name="connsiteX0" fmla="*/ 12700 w 10795000"/>
              <a:gd name="connsiteY0" fmla="*/ 901700 h 901700"/>
              <a:gd name="connsiteX1" fmla="*/ 0 w 10795000"/>
              <a:gd name="connsiteY1" fmla="*/ 0 h 901700"/>
              <a:gd name="connsiteX2" fmla="*/ 10795000 w 10795000"/>
              <a:gd name="connsiteY2" fmla="*/ 901700 h 901700"/>
              <a:gd name="connsiteX3" fmla="*/ 12700 w 10795000"/>
              <a:gd name="connsiteY3" fmla="*/ 901700 h 901700"/>
              <a:gd name="connsiteX0" fmla="*/ 12700 w 10795000"/>
              <a:gd name="connsiteY0" fmla="*/ 977900 h 977900"/>
              <a:gd name="connsiteX1" fmla="*/ 0 w 10795000"/>
              <a:gd name="connsiteY1" fmla="*/ 0 h 977900"/>
              <a:gd name="connsiteX2" fmla="*/ 10795000 w 10795000"/>
              <a:gd name="connsiteY2" fmla="*/ 977900 h 977900"/>
              <a:gd name="connsiteX3" fmla="*/ 12700 w 10795000"/>
              <a:gd name="connsiteY3" fmla="*/ 977900 h 97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5000" h="977900">
                <a:moveTo>
                  <a:pt x="12700" y="977900"/>
                </a:moveTo>
                <a:lnTo>
                  <a:pt x="0" y="0"/>
                </a:lnTo>
                <a:lnTo>
                  <a:pt x="10795000" y="977900"/>
                </a:lnTo>
                <a:lnTo>
                  <a:pt x="12700" y="977900"/>
                </a:lnTo>
                <a:close/>
              </a:path>
            </a:pathLst>
          </a:custGeom>
          <a:solidFill>
            <a:srgbClr val="AC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A5DCB35-48BD-46AF-9A15-AFBE3D5408AD}"/>
              </a:ext>
            </a:extLst>
          </p:cNvPr>
          <p:cNvGrpSpPr/>
          <p:nvPr userDrawn="1"/>
        </p:nvGrpSpPr>
        <p:grpSpPr>
          <a:xfrm>
            <a:off x="1606321" y="3939049"/>
            <a:ext cx="6297323" cy="394708"/>
            <a:chOff x="2273300" y="2002875"/>
            <a:chExt cx="7722465" cy="484035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8B36D7D-F740-4C78-9267-CFBAEAD62D71}"/>
                </a:ext>
              </a:extLst>
            </p:cNvPr>
            <p:cNvSpPr/>
            <p:nvPr/>
          </p:nvSpPr>
          <p:spPr>
            <a:xfrm>
              <a:off x="2273300" y="2002875"/>
              <a:ext cx="7722465" cy="484035"/>
            </a:xfrm>
            <a:prstGeom prst="rect">
              <a:avLst/>
            </a:prstGeom>
            <a:solidFill>
              <a:srgbClr val="AC14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8575798-2BC5-4FEE-817B-4558B27145DC}"/>
                </a:ext>
              </a:extLst>
            </p:cNvPr>
            <p:cNvSpPr txBox="1"/>
            <p:nvPr/>
          </p:nvSpPr>
          <p:spPr>
            <a:xfrm>
              <a:off x="4771135" y="2002875"/>
              <a:ext cx="1565201" cy="452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主讲老师：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806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E853F7-64F8-4C8D-BC1E-0C88B96A5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D3F7FA3-466F-4188-8F43-E7A1ECA54B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263656-CFD5-4565-A804-30179D28E4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4AF02C-8011-49B4-914F-A11DBCEC3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044C97-2405-43C3-86D4-E0510AF4F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796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378768A-2704-4A5C-82EA-64C0A296F1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98EA732-CAF0-4B7F-9928-3819E67BE2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4203D1-278F-458F-A9F0-1BE300C447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932AC8-E6AD-4766-8D38-26C97F80B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2461BD-3637-4D25-91AE-B654B4319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79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746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FE3CA1-E71A-4B20-83E7-BA8085EB5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4A1247-89A6-424C-825C-4FFFE29D6F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A8FE71-0576-4353-AACF-215EE26F77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876B68-1A05-4DC9-A11C-053800A32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677B07C-711B-443F-A115-CF2E8F6E8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未标题-1.jpg">
            <a:extLst>
              <a:ext uri="{FF2B5EF4-FFF2-40B4-BE49-F238E27FC236}">
                <a16:creationId xmlns:a16="http://schemas.microsoft.com/office/drawing/2014/main" id="{BD4E2101-E4B9-4F0B-8256-BD75CA6FE7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1111"/>
          <a:stretch>
            <a:fillRect/>
          </a:stretch>
        </p:blipFill>
        <p:spPr>
          <a:xfrm flipH="1" flipV="1">
            <a:off x="0" y="2882900"/>
            <a:ext cx="9144000" cy="4015383"/>
          </a:xfrm>
          <a:prstGeom prst="rect">
            <a:avLst/>
          </a:prstGeom>
        </p:spPr>
      </p:pic>
      <p:pic>
        <p:nvPicPr>
          <p:cNvPr id="8" name="图片 7" descr="未标题-1.jpg">
            <a:extLst>
              <a:ext uri="{FF2B5EF4-FFF2-40B4-BE49-F238E27FC236}">
                <a16:creationId xmlns:a16="http://schemas.microsoft.com/office/drawing/2014/main" id="{05710E28-8BF0-4407-A074-B6215E9C2B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1111"/>
          <a:stretch>
            <a:fillRect/>
          </a:stretch>
        </p:blipFill>
        <p:spPr>
          <a:xfrm flipH="1">
            <a:off x="0" y="0"/>
            <a:ext cx="9144000" cy="2893219"/>
          </a:xfrm>
          <a:prstGeom prst="rect">
            <a:avLst/>
          </a:prstGeom>
        </p:spPr>
      </p:pic>
      <p:sp>
        <p:nvSpPr>
          <p:cNvPr id="9" name="圆角矩形 2">
            <a:extLst>
              <a:ext uri="{FF2B5EF4-FFF2-40B4-BE49-F238E27FC236}">
                <a16:creationId xmlns:a16="http://schemas.microsoft.com/office/drawing/2014/main" id="{9A3BA19C-947C-48BD-8CAB-CEC2298A2080}"/>
              </a:ext>
            </a:extLst>
          </p:cNvPr>
          <p:cNvSpPr/>
          <p:nvPr userDrawn="1"/>
        </p:nvSpPr>
        <p:spPr>
          <a:xfrm>
            <a:off x="419100" y="762000"/>
            <a:ext cx="8343900" cy="5734050"/>
          </a:xfrm>
          <a:prstGeom prst="roundRect">
            <a:avLst>
              <a:gd name="adj" fmla="val 7402"/>
            </a:avLst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1852713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id="{7479D8F4-8A4F-43C9-94BC-D22D34E33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D821037B-C5C2-4CDE-BCFE-2AABF1342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" name="日期占位符 3">
            <a:extLst>
              <a:ext uri="{FF2B5EF4-FFF2-40B4-BE49-F238E27FC236}">
                <a16:creationId xmlns:a16="http://schemas.microsoft.com/office/drawing/2014/main" id="{873F56F6-2C6C-4C3D-8C3D-421487CE64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44C94-4780-4C87-BAB1-536B94A19459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11" name="页脚占位符 4">
            <a:extLst>
              <a:ext uri="{FF2B5EF4-FFF2-40B4-BE49-F238E27FC236}">
                <a16:creationId xmlns:a16="http://schemas.microsoft.com/office/drawing/2014/main" id="{3DD115F3-B07D-463B-BDF8-66085AFB8A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>
            <a:extLst>
              <a:ext uri="{FF2B5EF4-FFF2-40B4-BE49-F238E27FC236}">
                <a16:creationId xmlns:a16="http://schemas.microsoft.com/office/drawing/2014/main" id="{D97C39E2-C7FC-47E7-AB13-908F56145E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0292574-6DB6-4FAF-B69F-5B6B294F8956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14" name="图片 13" descr="未标题-1.jpg">
            <a:extLst>
              <a:ext uri="{FF2B5EF4-FFF2-40B4-BE49-F238E27FC236}">
                <a16:creationId xmlns:a16="http://schemas.microsoft.com/office/drawing/2014/main" id="{D8308166-5EDD-4FC2-BF27-9D4F932DF5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3140"/>
          <a:stretch>
            <a:fillRect/>
          </a:stretch>
        </p:blipFill>
        <p:spPr>
          <a:xfrm flipH="1">
            <a:off x="0" y="2197100"/>
            <a:ext cx="9144000" cy="2501900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105655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26DC1E-2A5B-4493-8C96-81E06C3FC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04E0408-8B10-4D4E-99CC-377AACCE9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3D45D4-7AC8-45BA-81EC-007ECC6672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43EE032-3734-4B92-B0A8-2480DE3413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0F5DDFB-96F5-48AE-A950-F74661D12F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8488A30-9A5C-48EF-A4C1-01A4608AE3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06B374F-25E3-4DD2-BFF3-4F34A78AB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E12752B-3697-4832-856A-5F0992FC6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823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F4687D-9285-4433-859F-43E5604D0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1C2F163-DF24-4A7B-A9F2-68A0DCDE70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59C0240-F264-4C0B-9705-74AD41818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8EE5770-4BCC-4B4A-8C19-D5A18402D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67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10EBA8E-AA46-4C2E-BFF3-DDB18DCF9C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3C9EA2-6856-456E-86E0-8CF221AD7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86CC6D7-D7C6-4411-B7A1-6F2D299C0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04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251B69-F08C-4838-8B81-05F2FC02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A9611DB-B4FD-4DA0-AB89-0CF9EFB80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04C4F6C-5D07-466C-B97E-C7774F87B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7CBC6C2-BEAE-4495-A8B7-2E76DB7280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9C29F6-4873-4E69-B089-DA26E934A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8B6356D-D934-41B1-980E-D6D429D3D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250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29DC06-D63B-41E6-99CD-BC065AE1B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A98D85C-6C1F-46FD-A207-F627C25CB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56FF4AA-395A-4F04-A912-62996F92C1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01E0EF-428E-4105-B4FD-0740E82E6C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749F3CC-AF03-4634-BABD-B8F21FA53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C14A88E-B429-49FD-A541-F986BF078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295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3075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t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tif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7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t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7.ti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2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4028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封皮设计基础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13867" y="1345506"/>
            <a:ext cx="2749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了解书籍封皮设计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4B9FAC4-60FB-40EF-ADEC-DB55C664C5A2}"/>
              </a:ext>
            </a:extLst>
          </p:cNvPr>
          <p:cNvSpPr/>
          <p:nvPr/>
        </p:nvSpPr>
        <p:spPr>
          <a:xfrm>
            <a:off x="997527" y="1807171"/>
            <a:ext cx="72372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</a:t>
            </a:r>
            <a:r>
              <a:rPr lang="zh-CN" altLang="zh-CN" sz="2400" dirty="0"/>
              <a:t>书籍封皮设计中除了重要的立意外，还需要重视文字、构图和色彩等元素的排版。这些元素都是书籍封皮设计中不可或缺的组成部分。这些元素也与“立意”有着密切的关系，它们是相辅相成的，同时他们也不可能脱离“立意”而单独存在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612647E-C28A-440E-9C0C-D5FAA31B1579}"/>
              </a:ext>
            </a:extLst>
          </p:cNvPr>
          <p:cNvGrpSpPr/>
          <p:nvPr/>
        </p:nvGrpSpPr>
        <p:grpSpPr>
          <a:xfrm>
            <a:off x="1305520" y="3746163"/>
            <a:ext cx="6773412" cy="2661166"/>
            <a:chOff x="2084964" y="4092544"/>
            <a:chExt cx="4442261" cy="1745294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AC6091D7-3A6B-4B33-8F1F-9E6474AC5B3C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4964" y="4092545"/>
              <a:ext cx="1139825" cy="1727835"/>
            </a:xfrm>
            <a:prstGeom prst="rect">
              <a:avLst/>
            </a:prstGeom>
          </p:spPr>
        </p:pic>
        <p:pic>
          <p:nvPicPr>
            <p:cNvPr id="11" name="图片 10" descr="图片包含 文字&#10;&#10;描述已自动生成">
              <a:extLst>
                <a:ext uri="{FF2B5EF4-FFF2-40B4-BE49-F238E27FC236}">
                  <a16:creationId xmlns:a16="http://schemas.microsoft.com/office/drawing/2014/main" id="{D64A4239-DEC9-46D7-998F-0523E1DE0BA4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4547" y="4092544"/>
              <a:ext cx="1153795" cy="1727835"/>
            </a:xfrm>
            <a:prstGeom prst="rect">
              <a:avLst/>
            </a:prstGeom>
          </p:spPr>
        </p:pic>
        <p:pic>
          <p:nvPicPr>
            <p:cNvPr id="12" name="图片 11" descr="图片包含 文字&#10;&#10;描述已自动生成">
              <a:extLst>
                <a:ext uri="{FF2B5EF4-FFF2-40B4-BE49-F238E27FC236}">
                  <a16:creationId xmlns:a16="http://schemas.microsoft.com/office/drawing/2014/main" id="{C6775A4A-61B5-4856-8C5F-16F6135925EE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1200" y="4110003"/>
              <a:ext cx="1216025" cy="17278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8137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书籍封皮的功能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7196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保护功能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4B9FAC4-60FB-40EF-ADEC-DB55C664C5A2}"/>
              </a:ext>
            </a:extLst>
          </p:cNvPr>
          <p:cNvSpPr/>
          <p:nvPr/>
        </p:nvSpPr>
        <p:spPr>
          <a:xfrm>
            <a:off x="997527" y="1807171"/>
            <a:ext cx="72372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封皮的保护作用通过使用不同的材料实现的，而材料的选择要根据书籍的性质和出版要求来决定。多数简装书的封皮采用比内页更厚一些的纸张，这里纸张的厚度应该根据书的开本、书脊的厚度以及出版要求而定；而精装书的封皮则多数采用比内容厚很多的纸张，同时精装书的封皮会比内页大一些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F802B17-5DE4-4B45-83FF-904EC2513E9B}"/>
              </a:ext>
            </a:extLst>
          </p:cNvPr>
          <p:cNvGrpSpPr/>
          <p:nvPr/>
        </p:nvGrpSpPr>
        <p:grpSpPr>
          <a:xfrm>
            <a:off x="1298875" y="4163886"/>
            <a:ext cx="6634572" cy="2275608"/>
            <a:chOff x="2229600" y="4356851"/>
            <a:chExt cx="4617273" cy="1583690"/>
          </a:xfrm>
        </p:grpSpPr>
        <p:pic>
          <p:nvPicPr>
            <p:cNvPr id="13" name="图片 12" descr="图片包含 文字, 名片&#10;&#10;描述已自动生成">
              <a:extLst>
                <a:ext uri="{FF2B5EF4-FFF2-40B4-BE49-F238E27FC236}">
                  <a16:creationId xmlns:a16="http://schemas.microsoft.com/office/drawing/2014/main" id="{DA539AA4-40A1-4DC1-BB10-9112E522D8D4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9600" y="4356851"/>
              <a:ext cx="1951990" cy="1583690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B4CA4AC9-52B6-453B-A326-08F9063A12E9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0713" y="4356851"/>
              <a:ext cx="2296160" cy="15836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175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书籍封皮的功能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7196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宣传功能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BB7E44A-1CDE-4DB1-9B22-95EFEEC279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515" y="2073823"/>
            <a:ext cx="6214080" cy="416507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70FB5DDF-4F02-43A3-BD14-A7BBBDA4396B}"/>
              </a:ext>
            </a:extLst>
          </p:cNvPr>
          <p:cNvSpPr/>
          <p:nvPr/>
        </p:nvSpPr>
        <p:spPr>
          <a:xfrm>
            <a:off x="2660073" y="2817534"/>
            <a:ext cx="409921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封皮的另一个功能是宣传作用。在社会生活中，书籍是以商品的形式出现在读者面前的，而商品有一个共同特性—竞争，所以优秀的封皮设计可以帮助书籍进行宣传推广，促进商品的销售。</a:t>
            </a:r>
          </a:p>
        </p:txBody>
      </p:sp>
    </p:spTree>
    <p:extLst>
      <p:ext uri="{BB962C8B-B14F-4D97-AF65-F5344CB8AC3E}">
        <p14:creationId xmlns:p14="http://schemas.microsoft.com/office/powerpoint/2010/main" val="40326069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书籍封皮的功能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7196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宣传功能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344A15F-D777-47F1-B5E2-97D734D36DB1}"/>
              </a:ext>
            </a:extLst>
          </p:cNvPr>
          <p:cNvSpPr/>
          <p:nvPr/>
        </p:nvSpPr>
        <p:spPr>
          <a:xfrm>
            <a:off x="1163781" y="1807171"/>
            <a:ext cx="71489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读者在购买书籍时，最先看到的是书籍的封面或书脊（根据摆放方法的不同，读者看到书籍的第一面也不同）。当读者看到一本精美的书籍面，这在一定程度上会引起了读者的重视，而每个读者都有他的阅读偏好，这是最后促使他消费的动机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28927B3-A9D9-40BD-B45D-A8E4B76CD1E7}"/>
              </a:ext>
            </a:extLst>
          </p:cNvPr>
          <p:cNvGrpSpPr/>
          <p:nvPr/>
        </p:nvGrpSpPr>
        <p:grpSpPr>
          <a:xfrm>
            <a:off x="1647445" y="3746163"/>
            <a:ext cx="5849109" cy="2628662"/>
            <a:chOff x="1504097" y="3761748"/>
            <a:chExt cx="5849109" cy="2628662"/>
          </a:xfrm>
        </p:grpSpPr>
        <p:pic>
          <p:nvPicPr>
            <p:cNvPr id="11" name="图片 10" descr="图片包含 文字, 白板&#10;&#10;描述已自动生成">
              <a:extLst>
                <a:ext uri="{FF2B5EF4-FFF2-40B4-BE49-F238E27FC236}">
                  <a16:creationId xmlns:a16="http://schemas.microsoft.com/office/drawing/2014/main" id="{2969E5FA-929D-43D7-A781-68B716A5CE9C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4097" y="3782290"/>
              <a:ext cx="3714724" cy="2608120"/>
            </a:xfrm>
            <a:prstGeom prst="rect">
              <a:avLst/>
            </a:prstGeom>
          </p:spPr>
        </p:pic>
        <p:pic>
          <p:nvPicPr>
            <p:cNvPr id="12" name="图片 11" descr="图片包含 文字&#10;&#10;描述已自动生成">
              <a:extLst>
                <a:ext uri="{FF2B5EF4-FFF2-40B4-BE49-F238E27FC236}">
                  <a16:creationId xmlns:a16="http://schemas.microsoft.com/office/drawing/2014/main" id="{BF967877-88D1-4AA6-A461-4C64D0F161FD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9956" y="3761748"/>
              <a:ext cx="1863250" cy="2608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19037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33243" y="1345506"/>
            <a:ext cx="43524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古代藏镜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的封面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CA7B569-03BD-40C3-B185-55623241E82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1409" y="2114514"/>
            <a:ext cx="2878282" cy="419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0761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封面的设计构思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3917" y="1345506"/>
            <a:ext cx="2108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封面设计构思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31DBCDA-F9AB-4C15-ADF3-B71A34ADC5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69" y="2535051"/>
            <a:ext cx="7138554" cy="344005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F4FD6E5-5C5E-4EB1-994C-113D36DA7C45}"/>
              </a:ext>
            </a:extLst>
          </p:cNvPr>
          <p:cNvSpPr/>
          <p:nvPr/>
        </p:nvSpPr>
        <p:spPr>
          <a:xfrm>
            <a:off x="1498865" y="3485164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zh-CN" altLang="zh-CN" sz="4000" dirty="0">
                <a:solidFill>
                  <a:schemeClr val="bg1"/>
                </a:solidFill>
              </a:rPr>
              <a:t>想象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56D3DD4-2EA5-4F26-BCD7-22E28283D43A}"/>
              </a:ext>
            </a:extLst>
          </p:cNvPr>
          <p:cNvSpPr/>
          <p:nvPr/>
        </p:nvSpPr>
        <p:spPr>
          <a:xfrm>
            <a:off x="6531658" y="2926919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zh-CN" altLang="zh-CN" sz="4000" dirty="0">
                <a:solidFill>
                  <a:schemeClr val="bg1"/>
                </a:solidFill>
              </a:rPr>
              <a:t>舍弃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F0C583-9EF5-434C-ADFD-BF2025C30926}"/>
              </a:ext>
            </a:extLst>
          </p:cNvPr>
          <p:cNvSpPr/>
          <p:nvPr/>
        </p:nvSpPr>
        <p:spPr>
          <a:xfrm>
            <a:off x="1498865" y="4936179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zh-CN" altLang="zh-CN" sz="4000" dirty="0">
                <a:solidFill>
                  <a:schemeClr val="bg1"/>
                </a:solidFill>
              </a:rPr>
              <a:t>象征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9830B95-1EDF-4AE8-A105-FE978B5EE0B4}"/>
              </a:ext>
            </a:extLst>
          </p:cNvPr>
          <p:cNvSpPr/>
          <p:nvPr/>
        </p:nvSpPr>
        <p:spPr>
          <a:xfrm>
            <a:off x="6531658" y="4362685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zh-CN" altLang="zh-CN" sz="4000" dirty="0">
                <a:solidFill>
                  <a:schemeClr val="bg1"/>
                </a:solidFill>
              </a:rPr>
              <a:t>创新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6476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封面的留白设计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64307" y="1345506"/>
            <a:ext cx="2108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封面留白设计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0903CA4-7862-4783-8C1B-99DBA4F9F09C}"/>
              </a:ext>
            </a:extLst>
          </p:cNvPr>
          <p:cNvSpPr/>
          <p:nvPr/>
        </p:nvSpPr>
        <p:spPr>
          <a:xfrm>
            <a:off x="1163782" y="1807171"/>
            <a:ext cx="72164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封面设计中要巧用留白设计。版面中要留有一定的空白，利于缓解视觉疲劳，使读者静下心来细细体会。丰富精彩的设计与空白区域的对比，一实一虚，给予读者节奏的变化，同时也形成视觉上的美感。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85787F6-3CE9-4AD0-911E-68E044213022}"/>
              </a:ext>
            </a:extLst>
          </p:cNvPr>
          <p:cNvGrpSpPr/>
          <p:nvPr/>
        </p:nvGrpSpPr>
        <p:grpSpPr>
          <a:xfrm>
            <a:off x="1699260" y="3536464"/>
            <a:ext cx="5823760" cy="2790882"/>
            <a:chOff x="1626387" y="3425222"/>
            <a:chExt cx="6374749" cy="3054930"/>
          </a:xfrm>
        </p:grpSpPr>
        <p:pic>
          <p:nvPicPr>
            <p:cNvPr id="11" name="图片 10" descr="图片包含 人员, 掌握, 手&#10;&#10;描述已自动生成">
              <a:extLst>
                <a:ext uri="{FF2B5EF4-FFF2-40B4-BE49-F238E27FC236}">
                  <a16:creationId xmlns:a16="http://schemas.microsoft.com/office/drawing/2014/main" id="{6B2720F9-3BAD-40AD-ABD7-D143063B519E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6387" y="3425222"/>
              <a:ext cx="2523880" cy="3054930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E10D95DD-B6E4-42F2-8BCA-DCA3BECC64C8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5054" y="3425222"/>
              <a:ext cx="3596082" cy="30549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12421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封面的留白设计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64307" y="1345506"/>
            <a:ext cx="2108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封面留白设计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0903CA4-7862-4783-8C1B-99DBA4F9F09C}"/>
              </a:ext>
            </a:extLst>
          </p:cNvPr>
          <p:cNvSpPr/>
          <p:nvPr/>
        </p:nvSpPr>
        <p:spPr>
          <a:xfrm>
            <a:off x="1163782" y="1807171"/>
            <a:ext cx="72164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封面中的留白设计是有据可依的。根据封面的需要预留恰当的空白面积，即宽大的天头，或开阔的地角，又或者中心版面的小面积空白，制迼出不同的形式，同时要注意留白区域与各个设计元素的呼应性。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225FC58-F5D3-429E-B94D-C4D8BDC7A8FF}"/>
              </a:ext>
            </a:extLst>
          </p:cNvPr>
          <p:cNvGrpSpPr/>
          <p:nvPr/>
        </p:nvGrpSpPr>
        <p:grpSpPr>
          <a:xfrm>
            <a:off x="1163782" y="3658827"/>
            <a:ext cx="6859988" cy="2539350"/>
            <a:chOff x="2037109" y="3838496"/>
            <a:chExt cx="4569922" cy="1691640"/>
          </a:xfrm>
        </p:grpSpPr>
        <p:pic>
          <p:nvPicPr>
            <p:cNvPr id="10" name="图片 9" descr="图片包含 文字&#10;&#10;描述已自动生成">
              <a:extLst>
                <a:ext uri="{FF2B5EF4-FFF2-40B4-BE49-F238E27FC236}">
                  <a16:creationId xmlns:a16="http://schemas.microsoft.com/office/drawing/2014/main" id="{39750E4D-5B51-4F28-A72E-B98D74CD2F7B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7109" y="3838496"/>
              <a:ext cx="1214755" cy="1691640"/>
            </a:xfrm>
            <a:prstGeom prst="rect">
              <a:avLst/>
            </a:prstGeom>
          </p:spPr>
        </p:pic>
        <p:pic>
          <p:nvPicPr>
            <p:cNvPr id="13" name="图片 12" descr="图片包含 文字&#10;&#10;描述已自动生成">
              <a:extLst>
                <a:ext uri="{FF2B5EF4-FFF2-40B4-BE49-F238E27FC236}">
                  <a16:creationId xmlns:a16="http://schemas.microsoft.com/office/drawing/2014/main" id="{ED792797-E5C0-47A6-A7F4-ABBD3C5EDF3B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1040" y="3838496"/>
              <a:ext cx="1222375" cy="1691640"/>
            </a:xfrm>
            <a:prstGeom prst="rect">
              <a:avLst/>
            </a:prstGeom>
          </p:spPr>
        </p:pic>
        <p:pic>
          <p:nvPicPr>
            <p:cNvPr id="14" name="图片 13" descr="图片包含 文字&#10;&#10;描述已自动生成">
              <a:extLst>
                <a:ext uri="{FF2B5EF4-FFF2-40B4-BE49-F238E27FC236}">
                  <a16:creationId xmlns:a16="http://schemas.microsoft.com/office/drawing/2014/main" id="{6E4C93C4-4B33-44AB-AC93-16C596128832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2591" y="3838496"/>
              <a:ext cx="1234440" cy="16916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67969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封面的留白设计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64307" y="1345506"/>
            <a:ext cx="2108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封面留白设计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0903CA4-7862-4783-8C1B-99DBA4F9F09C}"/>
              </a:ext>
            </a:extLst>
          </p:cNvPr>
          <p:cNvSpPr/>
          <p:nvPr/>
        </p:nvSpPr>
        <p:spPr>
          <a:xfrm>
            <a:off x="1163782" y="1807171"/>
            <a:ext cx="72164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在标题周围留白，会使标题显得更加空灵，便于读者查看标题，让读者产生一种阅读愉悦感。这种效果比使用加大字号和加粗字体更容易突出标题，还能形成视觉上的轻松感。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96EB1B3-1C13-4375-846B-E374D507BCA8}"/>
              </a:ext>
            </a:extLst>
          </p:cNvPr>
          <p:cNvGrpSpPr/>
          <p:nvPr/>
        </p:nvGrpSpPr>
        <p:grpSpPr>
          <a:xfrm>
            <a:off x="921494" y="3514823"/>
            <a:ext cx="7508789" cy="2534054"/>
            <a:chOff x="999426" y="3481170"/>
            <a:chExt cx="7508789" cy="2534054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2C82DA0E-17B5-443F-86F0-0A20240BCEFF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426" y="3481170"/>
              <a:ext cx="3716148" cy="2534054"/>
            </a:xfrm>
            <a:prstGeom prst="rect">
              <a:avLst/>
            </a:prstGeom>
          </p:spPr>
        </p:pic>
        <p:pic>
          <p:nvPicPr>
            <p:cNvPr id="12" name="图片 11" descr="图片包含 浴室用品&#10;&#10;描述已自动生成">
              <a:extLst>
                <a:ext uri="{FF2B5EF4-FFF2-40B4-BE49-F238E27FC236}">
                  <a16:creationId xmlns:a16="http://schemas.microsoft.com/office/drawing/2014/main" id="{AD6FEE47-06B3-4FAD-9379-A521CF6852B5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2929" y="3481170"/>
              <a:ext cx="3695286" cy="25340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73632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封面的留白设计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64307" y="1345506"/>
            <a:ext cx="2108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封面留白设计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0903CA4-7862-4783-8C1B-99DBA4F9F09C}"/>
              </a:ext>
            </a:extLst>
          </p:cNvPr>
          <p:cNvSpPr/>
          <p:nvPr/>
        </p:nvSpPr>
        <p:spPr>
          <a:xfrm>
            <a:off x="1163782" y="1807171"/>
            <a:ext cx="72164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留白设计需要配合精致和出彩的封面元素，即空白区域周围或中心往往需要各种小文字、小符号的组合排列。如果大面积的空白中出现一行小字、小巧的视觉符号或是经过设计的抽象图形，都会为空白区域添加装饰效果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0061013-ECF6-43B8-A068-F80E67877DCB}"/>
              </a:ext>
            </a:extLst>
          </p:cNvPr>
          <p:cNvGrpSpPr/>
          <p:nvPr/>
        </p:nvGrpSpPr>
        <p:grpSpPr>
          <a:xfrm>
            <a:off x="1634391" y="3794554"/>
            <a:ext cx="5997730" cy="2573642"/>
            <a:chOff x="1634391" y="3794554"/>
            <a:chExt cx="5997730" cy="2573642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8E6FC7C-1A9E-43A5-8DAD-B621E4848249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4391" y="3794554"/>
              <a:ext cx="3745080" cy="2573642"/>
            </a:xfrm>
            <a:prstGeom prst="rect">
              <a:avLst/>
            </a:prstGeom>
          </p:spPr>
        </p:pic>
        <p:pic>
          <p:nvPicPr>
            <p:cNvPr id="13" name="图片 12" descr="图片包含 文字, 白板&#10;&#10;描述已自动生成">
              <a:extLst>
                <a:ext uri="{FF2B5EF4-FFF2-40B4-BE49-F238E27FC236}">
                  <a16:creationId xmlns:a16="http://schemas.microsoft.com/office/drawing/2014/main" id="{11B29C1A-ECAB-43A6-8FB6-C902D537D70E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0193" y="3794554"/>
              <a:ext cx="1911928" cy="2573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271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339EABC-2B37-45BF-AE8D-AF83D905A93F}"/>
              </a:ext>
            </a:extLst>
          </p:cNvPr>
          <p:cNvSpPr txBox="1"/>
          <p:nvPr/>
        </p:nvSpPr>
        <p:spPr>
          <a:xfrm>
            <a:off x="1279323" y="3003890"/>
            <a:ext cx="6534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书籍装帧的封皮设计</a:t>
            </a:r>
          </a:p>
        </p:txBody>
      </p:sp>
    </p:spTree>
    <p:extLst>
      <p:ext uri="{BB962C8B-B14F-4D97-AF65-F5344CB8AC3E}">
        <p14:creationId xmlns:p14="http://schemas.microsoft.com/office/powerpoint/2010/main" val="245385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34005" y="1345506"/>
            <a:ext cx="46730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遇见你之前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的封面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243A6AD-9B7D-4658-A655-7EA0E8A3527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223" y="2193443"/>
            <a:ext cx="2683740" cy="390506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336628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封皮设计进阶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7587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书脊设计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595E863-BCD4-4D52-A80C-19D59ABC30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697" y="2189417"/>
            <a:ext cx="9144000" cy="402741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CB5C849-41E2-4412-9F8E-A4D6C5110B9D}"/>
              </a:ext>
            </a:extLst>
          </p:cNvPr>
          <p:cNvSpPr/>
          <p:nvPr/>
        </p:nvSpPr>
        <p:spPr>
          <a:xfrm>
            <a:off x="1662549" y="3343822"/>
            <a:ext cx="61566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</a:t>
            </a:r>
            <a:r>
              <a:rPr lang="zh-CN" altLang="zh-CN" sz="2400" dirty="0"/>
              <a:t>书脊是书籍封皮和封底的连接处。简装书的书脊是平齐的，且书芯表面与书背垂直；而精装的书脊则高出书芯表面。</a:t>
            </a:r>
          </a:p>
        </p:txBody>
      </p:sp>
    </p:spTree>
    <p:extLst>
      <p:ext uri="{BB962C8B-B14F-4D97-AF65-F5344CB8AC3E}">
        <p14:creationId xmlns:p14="http://schemas.microsoft.com/office/powerpoint/2010/main" val="24907062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封皮设计进阶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7587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书脊设计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AC28942-17C7-435D-85BA-4D8FD7FEC47C}"/>
              </a:ext>
            </a:extLst>
          </p:cNvPr>
          <p:cNvSpPr/>
          <p:nvPr/>
        </p:nvSpPr>
        <p:spPr>
          <a:xfrm>
            <a:off x="1052369" y="1850451"/>
            <a:ext cx="73538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 </a:t>
            </a:r>
            <a:r>
              <a:rPr lang="zh-CN" altLang="zh-CN" sz="2400" dirty="0"/>
              <a:t>一般书脊上印有书名、期号和其他信息，作为书籍外观的一个特殊的部分，具有重要而不可替代的作用。封皮是书籍的第一张脸，而书脊则是书籍的第二张脸。不论是从功能的角度，还是从艺术视觉的角度，都应该强调对书脊与封皮一样重视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50996CD-D50E-4D08-869D-9F4B699A9F7C}"/>
              </a:ext>
            </a:extLst>
          </p:cNvPr>
          <p:cNvGrpSpPr/>
          <p:nvPr/>
        </p:nvGrpSpPr>
        <p:grpSpPr>
          <a:xfrm>
            <a:off x="1653139" y="3789443"/>
            <a:ext cx="6152336" cy="2649577"/>
            <a:chOff x="2461173" y="4165391"/>
            <a:chExt cx="4040780" cy="1740210"/>
          </a:xfrm>
        </p:grpSpPr>
        <p:pic>
          <p:nvPicPr>
            <p:cNvPr id="10" name="图片 9" descr="图片包含 文字&#10;&#10;描述已自动生成">
              <a:extLst>
                <a:ext uri="{FF2B5EF4-FFF2-40B4-BE49-F238E27FC236}">
                  <a16:creationId xmlns:a16="http://schemas.microsoft.com/office/drawing/2014/main" id="{68D701F5-859E-4AD9-A6C5-2C6CA1E22DAA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1173" y="4177766"/>
              <a:ext cx="1727835" cy="1727835"/>
            </a:xfrm>
            <a:prstGeom prst="rect">
              <a:avLst/>
            </a:prstGeom>
          </p:spPr>
        </p:pic>
        <p:pic>
          <p:nvPicPr>
            <p:cNvPr id="11" name="图片 10" descr="图片包含 文字&#10;&#10;描述已自动生成">
              <a:extLst>
                <a:ext uri="{FF2B5EF4-FFF2-40B4-BE49-F238E27FC236}">
                  <a16:creationId xmlns:a16="http://schemas.microsoft.com/office/drawing/2014/main" id="{3C7E26F7-4077-4109-929A-37B454D9C64D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118" y="4165391"/>
              <a:ext cx="1727835" cy="17278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7994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封皮设计进阶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7587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封底设计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AC28942-17C7-435D-85BA-4D8FD7FEC47C}"/>
              </a:ext>
            </a:extLst>
          </p:cNvPr>
          <p:cNvSpPr/>
          <p:nvPr/>
        </p:nvSpPr>
        <p:spPr>
          <a:xfrm>
            <a:off x="1052369" y="1850451"/>
            <a:ext cx="73538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封底，又称封四或底封。书籍的封底设计一定包含统一的书号和定价，这些内容一般出现在封底的右下方或是左下方。期刊的封底会被充当版权页，或被用来印目录及其他非正文部分的文字和图片等。</a:t>
            </a:r>
          </a:p>
        </p:txBody>
      </p:sp>
      <p:pic>
        <p:nvPicPr>
          <p:cNvPr id="12" name="图片 11" descr="图片包含 文字&#10;&#10;描述已自动生成">
            <a:extLst>
              <a:ext uri="{FF2B5EF4-FFF2-40B4-BE49-F238E27FC236}">
                <a16:creationId xmlns:a16="http://schemas.microsoft.com/office/drawing/2014/main" id="{8C48449C-4124-4D49-867C-8C7CA398C07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10" y="3511782"/>
            <a:ext cx="5662336" cy="2722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7926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FD2EC47F-7F14-40D7-9475-E0D67D80F5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97" y="1967652"/>
            <a:ext cx="7969648" cy="397594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封皮设计进阶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7587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封底设计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AE6018B-23E1-49B9-827C-5D6263AD223B}"/>
              </a:ext>
            </a:extLst>
          </p:cNvPr>
          <p:cNvSpPr/>
          <p:nvPr/>
        </p:nvSpPr>
        <p:spPr>
          <a:xfrm>
            <a:off x="2026228" y="3715616"/>
            <a:ext cx="63280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60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在书籍装帧的整体设计中，封底设计也是非常重要的环节。忽略了封底，书籍装帧的整体美感就会被破坏。书籍的封底不像封皮那样张扬或容易抓住读者的视线，它就像戏剧中的配角、花朵旁的绿叶，静静地烘托着封皮。</a:t>
            </a:r>
          </a:p>
        </p:txBody>
      </p:sp>
    </p:spTree>
    <p:extLst>
      <p:ext uri="{BB962C8B-B14F-4D97-AF65-F5344CB8AC3E}">
        <p14:creationId xmlns:p14="http://schemas.microsoft.com/office/powerpoint/2010/main" val="35406150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封皮设计进阶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7587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封底设计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DE4F438-C23C-4C42-832E-90B686FBAE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586" y="2229483"/>
            <a:ext cx="6826828" cy="402001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1D2B55C6-60A2-4186-A838-8AC457C582BF}"/>
              </a:ext>
            </a:extLst>
          </p:cNvPr>
          <p:cNvSpPr/>
          <p:nvPr/>
        </p:nvSpPr>
        <p:spPr>
          <a:xfrm>
            <a:off x="1457322" y="2708437"/>
            <a:ext cx="626312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60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有了和谐的封底，封皮才能释放出耀眼的光彩。封底设计除了条形码和定价，我们还可以给予它更丰富的内容，让读者“细读＂，如书籍的内容介绍、著作者简介、责任编辑、装帧设计者署名，以及封皮内容的补充、图形要素的重复，甚至广告语文案等，这些设计元素设计师可以按照需要进行合理的设计编排。</a:t>
            </a:r>
          </a:p>
        </p:txBody>
      </p:sp>
    </p:spTree>
    <p:extLst>
      <p:ext uri="{BB962C8B-B14F-4D97-AF65-F5344CB8AC3E}">
        <p14:creationId xmlns:p14="http://schemas.microsoft.com/office/powerpoint/2010/main" val="4616977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封皮设计进阶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36157" y="1345506"/>
            <a:ext cx="33906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设计封底与封皮需注意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C9DCAC7-BA70-4296-A46C-D4DAF30921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113" y="1892310"/>
            <a:ext cx="4686300" cy="4778996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EADCCB6-805D-43F5-99C7-6D311E945D7F}"/>
              </a:ext>
            </a:extLst>
          </p:cNvPr>
          <p:cNvSpPr/>
          <p:nvPr/>
        </p:nvSpPr>
        <p:spPr>
          <a:xfrm>
            <a:off x="5422765" y="2632996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主次</a:t>
            </a:r>
            <a:endParaRPr lang="en-US" altLang="zh-CN" sz="3600" dirty="0">
              <a:solidFill>
                <a:schemeClr val="bg1"/>
              </a:solidFill>
            </a:endParaRPr>
          </a:p>
          <a:p>
            <a:r>
              <a:rPr lang="zh-CN" altLang="zh-CN" sz="3600" dirty="0">
                <a:solidFill>
                  <a:schemeClr val="bg1"/>
                </a:solidFill>
              </a:rPr>
              <a:t>关系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07D45AD-FC97-4442-96B5-1FBFBF2C13CF}"/>
              </a:ext>
            </a:extLst>
          </p:cNvPr>
          <p:cNvSpPr/>
          <p:nvPr/>
        </p:nvSpPr>
        <p:spPr>
          <a:xfrm>
            <a:off x="4407102" y="546810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呼应关系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B8FCDD8-EAD7-4320-AA70-3938E13BB7CC}"/>
              </a:ext>
            </a:extLst>
          </p:cNvPr>
          <p:cNvSpPr/>
          <p:nvPr/>
        </p:nvSpPr>
        <p:spPr>
          <a:xfrm>
            <a:off x="2140877" y="472766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统一性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9B8F032-9AE1-409B-B696-5AE14D2BD10D}"/>
              </a:ext>
            </a:extLst>
          </p:cNvPr>
          <p:cNvSpPr/>
          <p:nvPr/>
        </p:nvSpPr>
        <p:spPr>
          <a:xfrm>
            <a:off x="2798984" y="248752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连贯性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5335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5543" y="1345506"/>
            <a:ext cx="49936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古代藏镜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的完整封皮设计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D123CB6-E623-46D5-BF1F-635FBE10F96F}"/>
              </a:ext>
            </a:extLst>
          </p:cNvPr>
          <p:cNvGrpSpPr/>
          <p:nvPr/>
        </p:nvGrpSpPr>
        <p:grpSpPr>
          <a:xfrm>
            <a:off x="745691" y="2602922"/>
            <a:ext cx="7520162" cy="2795156"/>
            <a:chOff x="1390678" y="2874616"/>
            <a:chExt cx="4744288" cy="1763395"/>
          </a:xfrm>
        </p:grpSpPr>
        <p:pic>
          <p:nvPicPr>
            <p:cNvPr id="10" name="图片 9" descr="图片包含 黑色, 室内&#10;&#10;描述已自动生成">
              <a:extLst>
                <a:ext uri="{FF2B5EF4-FFF2-40B4-BE49-F238E27FC236}">
                  <a16:creationId xmlns:a16="http://schemas.microsoft.com/office/drawing/2014/main" id="{DD98E414-8525-481C-BB14-6623A0DF5B47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0678" y="2874616"/>
              <a:ext cx="3650615" cy="1763395"/>
            </a:xfrm>
            <a:prstGeom prst="rect">
              <a:avLst/>
            </a:prstGeom>
          </p:spPr>
        </p:pic>
        <p:pic>
          <p:nvPicPr>
            <p:cNvPr id="12" name="图片 11" descr="图片包含 文字&#10;&#10;描述已自动生成">
              <a:extLst>
                <a:ext uri="{FF2B5EF4-FFF2-40B4-BE49-F238E27FC236}">
                  <a16:creationId xmlns:a16="http://schemas.microsoft.com/office/drawing/2014/main" id="{17073F9A-09F4-41BC-8E2D-CC85FC0279F7}"/>
                </a:ext>
              </a:extLst>
            </p:cNvPr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201516" y="2875251"/>
              <a:ext cx="933450" cy="176276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829654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封皮设计进阶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7587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勒口设计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669A57F-4291-4814-90F5-B2289A7E8F70}"/>
              </a:ext>
            </a:extLst>
          </p:cNvPr>
          <p:cNvSpPr/>
          <p:nvPr/>
        </p:nvSpPr>
        <p:spPr>
          <a:xfrm>
            <a:off x="1127412" y="1859340"/>
            <a:ext cx="71541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勒口是指简装书封皮超出封皮和封底的部分，它的使用形式为沿书芯将勒口部分向封皮和封底里面折齐。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A05773A-FA2C-4E0E-AF76-276D87E9DC9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006" y="3351067"/>
            <a:ext cx="5483688" cy="2826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075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封皮设计进阶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7587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勒口设计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25D718A-564B-45E7-9B35-FAD0FD7C8A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595" y="2609166"/>
            <a:ext cx="7304810" cy="287105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A51461F-E8F7-486D-98BF-9BC644E29AD4}"/>
              </a:ext>
            </a:extLst>
          </p:cNvPr>
          <p:cNvSpPr/>
          <p:nvPr/>
        </p:nvSpPr>
        <p:spPr>
          <a:xfrm>
            <a:off x="1314451" y="3262231"/>
            <a:ext cx="64631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>
                <a:solidFill>
                  <a:schemeClr val="bg1"/>
                </a:solidFill>
              </a:rPr>
              <a:t>   </a:t>
            </a:r>
            <a:r>
              <a:rPr lang="zh-CN" altLang="zh-CN" sz="2400" dirty="0">
                <a:solidFill>
                  <a:schemeClr val="bg1"/>
                </a:solidFill>
              </a:rPr>
              <a:t>勒口的存在是为了保护书籍，已知一般情况下勒口的宽度是书芯的一半，这是因为如果勒口太窄，容易使书籍的封套包裹不紧并脱落，并且显得小气和不美观。</a:t>
            </a:r>
          </a:p>
        </p:txBody>
      </p:sp>
    </p:spTree>
    <p:extLst>
      <p:ext uri="{BB962C8B-B14F-4D97-AF65-F5344CB8AC3E}">
        <p14:creationId xmlns:p14="http://schemas.microsoft.com/office/powerpoint/2010/main" val="3979634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封皮设计基础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0488" y="1345506"/>
            <a:ext cx="8258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印张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F4B12F2-0F91-457D-AE18-D75DDA8C7C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7427" y="1627162"/>
            <a:ext cx="9144000" cy="4423743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130F8C1B-911B-4FFC-A3D7-DE53727A9A97}"/>
              </a:ext>
            </a:extLst>
          </p:cNvPr>
          <p:cNvSpPr/>
          <p:nvPr/>
        </p:nvSpPr>
        <p:spPr>
          <a:xfrm>
            <a:off x="2104164" y="302975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印张指的不是纸张的计量单位而是印刷的工作量，通常是在全张的幅面上印刷一个颜色，称为一个印张。</a:t>
            </a:r>
          </a:p>
        </p:txBody>
      </p:sp>
    </p:spTree>
    <p:extLst>
      <p:ext uri="{BB962C8B-B14F-4D97-AF65-F5344CB8AC3E}">
        <p14:creationId xmlns:p14="http://schemas.microsoft.com/office/powerpoint/2010/main" val="5691477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封皮设计进阶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27927" y="1345506"/>
            <a:ext cx="2108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勒口设计内容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AEBBDE7-7EB2-4904-A1F4-46CE5A210D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122" y="1992058"/>
            <a:ext cx="5486400" cy="444007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C859F44D-FF8A-4B5D-BC0C-76AAB3CFF58C}"/>
              </a:ext>
            </a:extLst>
          </p:cNvPr>
          <p:cNvSpPr/>
          <p:nvPr/>
        </p:nvSpPr>
        <p:spPr>
          <a:xfrm>
            <a:off x="2654878" y="222257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27000" algn="ctr">
              <a:spcAft>
                <a:spcPts val="0"/>
              </a:spcAft>
            </a:pPr>
            <a:r>
              <a:rPr lang="zh-CN" altLang="zh-CN" sz="4000" dirty="0">
                <a:solidFill>
                  <a:schemeClr val="bg1"/>
                </a:solidFill>
              </a:rPr>
              <a:t>协调勒口与封皮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A22F887-13FF-4E39-B760-18D20A1509A4}"/>
              </a:ext>
            </a:extLst>
          </p:cNvPr>
          <p:cNvSpPr/>
          <p:nvPr/>
        </p:nvSpPr>
        <p:spPr>
          <a:xfrm>
            <a:off x="3266650" y="3306679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作者简介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15F21BC-4A4D-49FD-92FB-F87544B7365F}"/>
              </a:ext>
            </a:extLst>
          </p:cNvPr>
          <p:cNvSpPr/>
          <p:nvPr/>
        </p:nvSpPr>
        <p:spPr>
          <a:xfrm>
            <a:off x="3905693" y="438481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内容简介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CC816CC-8E90-4774-B28B-905D781FE97B}"/>
              </a:ext>
            </a:extLst>
          </p:cNvPr>
          <p:cNvSpPr/>
          <p:nvPr/>
        </p:nvSpPr>
        <p:spPr>
          <a:xfrm>
            <a:off x="3266650" y="5462957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广告推广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1407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37033" y="1345506"/>
            <a:ext cx="59554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遇见你之前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完整的封皮设计</a:t>
            </a:r>
          </a:p>
        </p:txBody>
      </p:sp>
      <p:pic>
        <p:nvPicPr>
          <p:cNvPr id="10" name="图片 9" descr="图片包含 屏幕截图&#10;&#10;描述已自动生成">
            <a:extLst>
              <a:ext uri="{FF2B5EF4-FFF2-40B4-BE49-F238E27FC236}">
                <a16:creationId xmlns:a16="http://schemas.microsoft.com/office/drawing/2014/main" id="{EED68785-37CB-4222-BC6F-F8A14B9F31E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726" y="2426646"/>
            <a:ext cx="6762548" cy="3190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7191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书籍印刷工艺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39838" y="1345506"/>
            <a:ext cx="2749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书籍印刷工艺内容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AC629AE-6E7D-4859-B5B5-9644EC35BC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146" y="1871500"/>
            <a:ext cx="5153890" cy="479980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05A92017-9994-4676-AE63-7A14B213F128}"/>
              </a:ext>
            </a:extLst>
          </p:cNvPr>
          <p:cNvSpPr/>
          <p:nvPr/>
        </p:nvSpPr>
        <p:spPr>
          <a:xfrm>
            <a:off x="5427595" y="342900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bg1"/>
                </a:solidFill>
              </a:rPr>
              <a:t>压光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CE36FF5-209E-43F3-8553-FBA09454D388}"/>
              </a:ext>
            </a:extLst>
          </p:cNvPr>
          <p:cNvSpPr/>
          <p:nvPr/>
        </p:nvSpPr>
        <p:spPr>
          <a:xfrm>
            <a:off x="5135025" y="4803931"/>
            <a:ext cx="10054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bg1"/>
                </a:solidFill>
              </a:rPr>
              <a:t>烫金</a:t>
            </a:r>
            <a:endParaRPr lang="en-US" altLang="zh-CN" sz="3200" dirty="0">
              <a:solidFill>
                <a:schemeClr val="bg1"/>
              </a:solidFill>
            </a:endParaRPr>
          </a:p>
          <a:p>
            <a:r>
              <a:rPr lang="zh-CN" altLang="zh-CN" sz="3200" dirty="0">
                <a:solidFill>
                  <a:schemeClr val="bg1"/>
                </a:solidFill>
              </a:rPr>
              <a:t>烫银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738BDE6-8877-46FB-A9E0-CB603C9D5F01}"/>
              </a:ext>
            </a:extLst>
          </p:cNvPr>
          <p:cNvSpPr/>
          <p:nvPr/>
        </p:nvSpPr>
        <p:spPr>
          <a:xfrm>
            <a:off x="3630116" y="5453843"/>
            <a:ext cx="10054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印金</a:t>
            </a:r>
            <a:endParaRPr lang="en-US" altLang="zh-CN" sz="3200" dirty="0"/>
          </a:p>
          <a:p>
            <a:r>
              <a:rPr lang="zh-CN" altLang="zh-CN" sz="3200" dirty="0"/>
              <a:t>印银</a:t>
            </a:r>
            <a:endParaRPr lang="zh-CN" altLang="en-US" sz="32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66533F1-35D1-4D10-BC44-9AEA867A17A3}"/>
              </a:ext>
            </a:extLst>
          </p:cNvPr>
          <p:cNvSpPr/>
          <p:nvPr/>
        </p:nvSpPr>
        <p:spPr>
          <a:xfrm>
            <a:off x="2235961" y="442826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bg1"/>
                </a:solidFill>
              </a:rPr>
              <a:t>凹凸压印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0B1A49A-415B-4303-96C1-BF863D4D5A35}"/>
              </a:ext>
            </a:extLst>
          </p:cNvPr>
          <p:cNvSpPr/>
          <p:nvPr/>
        </p:nvSpPr>
        <p:spPr>
          <a:xfrm>
            <a:off x="2814573" y="290142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bg1"/>
                </a:solidFill>
              </a:rPr>
              <a:t>覆膜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88BCAF5-BB3E-4D4F-9BC3-1769245416B5}"/>
              </a:ext>
            </a:extLst>
          </p:cNvPr>
          <p:cNvSpPr/>
          <p:nvPr/>
        </p:nvSpPr>
        <p:spPr>
          <a:xfrm>
            <a:off x="4207624" y="2133685"/>
            <a:ext cx="10054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印刷</a:t>
            </a:r>
            <a:endParaRPr lang="en-US" altLang="zh-CN" sz="3200" dirty="0"/>
          </a:p>
          <a:p>
            <a:r>
              <a:rPr lang="zh-CN" altLang="en-US" sz="3200" dirty="0"/>
              <a:t>上光</a:t>
            </a:r>
            <a:endParaRPr lang="en-US" altLang="zh-CN" sz="3200" dirty="0"/>
          </a:p>
        </p:txBody>
      </p:sp>
    </p:spTree>
    <p:extLst>
      <p:ext uri="{BB962C8B-B14F-4D97-AF65-F5344CB8AC3E}">
        <p14:creationId xmlns:p14="http://schemas.microsoft.com/office/powerpoint/2010/main" val="957575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书籍印刷工艺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7586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印刷上光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E257575-E524-4E7C-89F2-FAC2D381FB09}"/>
              </a:ext>
            </a:extLst>
          </p:cNvPr>
          <p:cNvSpPr/>
          <p:nvPr/>
        </p:nvSpPr>
        <p:spPr>
          <a:xfrm>
            <a:off x="1096240" y="1845067"/>
            <a:ext cx="7439891" cy="312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600"/>
              </a:spcAft>
            </a:pPr>
            <a:r>
              <a:rPr lang="en-US" altLang="zh-CN" sz="2400" dirty="0"/>
              <a:t>    </a:t>
            </a:r>
            <a:r>
              <a:rPr lang="zh-CN" altLang="zh-CN" sz="2400" dirty="0"/>
              <a:t>印刷上光，是在完成图文印刷的复制品表面，用实地印版或图文印版再印一次或两次为其添加光油，最终使印刷品表面获得光亮透明的膜层。</a:t>
            </a:r>
          </a:p>
          <a:p>
            <a:pPr indent="266700" algn="just">
              <a:spcAft>
                <a:spcPts val="600"/>
              </a:spcAft>
            </a:pPr>
            <a:r>
              <a:rPr lang="en-US" altLang="zh-CN" sz="2400" dirty="0"/>
              <a:t>    </a:t>
            </a:r>
            <a:r>
              <a:rPr lang="zh-CN" altLang="zh-CN" sz="2400" dirty="0"/>
              <a:t>印刷上光可以增强油墨的耐光性能，同时增加油墨层防热、防潮的能力，还可以起到保护印迹、美化产品和替代覆膜的作用。印刷上光与覆膜相比，价格低廉、工艺简便。对于上光对象来说，既可以满版上光，也可以局部上光。</a:t>
            </a:r>
          </a:p>
        </p:txBody>
      </p:sp>
    </p:spTree>
    <p:extLst>
      <p:ext uri="{BB962C8B-B14F-4D97-AF65-F5344CB8AC3E}">
        <p14:creationId xmlns:p14="http://schemas.microsoft.com/office/powerpoint/2010/main" val="19490656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FCC11450-B736-49C0-B754-991D3FE2AF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27" y="2071244"/>
            <a:ext cx="5320146" cy="460006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书籍印刷工艺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4269" y="1345506"/>
            <a:ext cx="24288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常用的上光方式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9C71B13-9CE0-455B-9DB6-90191EA3B73C}"/>
              </a:ext>
            </a:extLst>
          </p:cNvPr>
          <p:cNvSpPr/>
          <p:nvPr/>
        </p:nvSpPr>
        <p:spPr>
          <a:xfrm>
            <a:off x="3655863" y="253960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油性上光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5CDBE6D-B205-4DF5-AAA0-343681BA2F73}"/>
              </a:ext>
            </a:extLst>
          </p:cNvPr>
          <p:cNvSpPr/>
          <p:nvPr/>
        </p:nvSpPr>
        <p:spPr>
          <a:xfrm>
            <a:off x="4272579" y="3859374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水性上光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F77A055-751D-48F2-97CC-D7B467511433}"/>
              </a:ext>
            </a:extLst>
          </p:cNvPr>
          <p:cNvSpPr/>
          <p:nvPr/>
        </p:nvSpPr>
        <p:spPr>
          <a:xfrm>
            <a:off x="4958463" y="5220704"/>
            <a:ext cx="18678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UV</a:t>
            </a:r>
            <a:r>
              <a:rPr lang="zh-CN" altLang="zh-CN" sz="4000" dirty="0">
                <a:solidFill>
                  <a:schemeClr val="bg1"/>
                </a:solidFill>
              </a:rPr>
              <a:t>上光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8065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书籍印刷工艺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2387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印金印银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14A8DEE-F266-4343-AC8D-D600D5294A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191" y="2233945"/>
            <a:ext cx="5725392" cy="374092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A9EEC0B6-5CAC-4322-96F9-39A6B0850952}"/>
              </a:ext>
            </a:extLst>
          </p:cNvPr>
          <p:cNvSpPr/>
          <p:nvPr/>
        </p:nvSpPr>
        <p:spPr>
          <a:xfrm>
            <a:off x="2982604" y="251139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CN" altLang="zh-CN" sz="3600" dirty="0"/>
              <a:t>金银墨胶印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2F4CB6F-8680-4AAB-B871-BC3361DF5192}"/>
              </a:ext>
            </a:extLst>
          </p:cNvPr>
          <p:cNvSpPr/>
          <p:nvPr/>
        </p:nvSpPr>
        <p:spPr>
          <a:xfrm>
            <a:off x="2982604" y="3781243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CN" altLang="zh-CN" sz="3600" dirty="0"/>
              <a:t>金银墨凸印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CEBB6BD-98A2-47EF-9EAB-463A49F9704B}"/>
              </a:ext>
            </a:extLst>
          </p:cNvPr>
          <p:cNvSpPr/>
          <p:nvPr/>
        </p:nvSpPr>
        <p:spPr>
          <a:xfrm>
            <a:off x="2982604" y="505109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CN" altLang="zh-CN" sz="3600" dirty="0"/>
              <a:t>金银墨凹印</a:t>
            </a:r>
          </a:p>
        </p:txBody>
      </p:sp>
    </p:spTree>
    <p:extLst>
      <p:ext uri="{BB962C8B-B14F-4D97-AF65-F5344CB8AC3E}">
        <p14:creationId xmlns:p14="http://schemas.microsoft.com/office/powerpoint/2010/main" val="4195372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书籍印刷工艺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3144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金银墨胶印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B5E498C-0C46-47AC-A920-3FDAB7211B35}"/>
              </a:ext>
            </a:extLst>
          </p:cNvPr>
          <p:cNvSpPr/>
          <p:nvPr/>
        </p:nvSpPr>
        <p:spPr>
          <a:xfrm>
            <a:off x="1168977" y="1862482"/>
            <a:ext cx="712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金银墨胶印是近年来快速发展起来的新型印刷工艺，刚开始是以实地和线条印刷为主，后来逐渐发展到网点印刷。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3D7A3546-4204-4F58-B807-EA06635141B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6162" y="3214350"/>
            <a:ext cx="3927766" cy="292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4138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书籍印刷工艺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3144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金银墨凸印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B5E498C-0C46-47AC-A920-3FDAB7211B35}"/>
              </a:ext>
            </a:extLst>
          </p:cNvPr>
          <p:cNvSpPr/>
          <p:nvPr/>
        </p:nvSpPr>
        <p:spPr>
          <a:xfrm>
            <a:off x="1168977" y="1862482"/>
            <a:ext cx="712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金银墨凸印一般用于名片、商品包装、书刊封皮、插页和精细样本等产品的印刷。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8D5B380-1635-44AB-BBD7-78252D66B29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045" y="3039341"/>
            <a:ext cx="4016182" cy="310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9313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书籍印刷工艺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3144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金银墨凹印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B5E498C-0C46-47AC-A920-3FDAB7211B35}"/>
              </a:ext>
            </a:extLst>
          </p:cNvPr>
          <p:cNvSpPr/>
          <p:nvPr/>
        </p:nvSpPr>
        <p:spPr>
          <a:xfrm>
            <a:off x="1168977" y="1862482"/>
            <a:ext cx="712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金银墨凹印主要用千塑料和复合薄膜的印刷，由于薄膜属于非吸收性材料，还因为它具有膜面光洁、表面张力低、化学稳定性强和抗氧性等特点，这对于依靠氧化结膜干燥的金银墨来说，是不匹配的。为了提高金银墨的附着能力，在印刷前必须对塑料薄膜进行表面处理例如电晕放电。</a:t>
            </a:r>
          </a:p>
        </p:txBody>
      </p:sp>
    </p:spTree>
    <p:extLst>
      <p:ext uri="{BB962C8B-B14F-4D97-AF65-F5344CB8AC3E}">
        <p14:creationId xmlns:p14="http://schemas.microsoft.com/office/powerpoint/2010/main" val="2161559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书籍印刷工艺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3144" y="1345506"/>
            <a:ext cx="1787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金银墨凹印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B5E498C-0C46-47AC-A920-3FDAB7211B35}"/>
              </a:ext>
            </a:extLst>
          </p:cNvPr>
          <p:cNvSpPr/>
          <p:nvPr/>
        </p:nvSpPr>
        <p:spPr>
          <a:xfrm>
            <a:off x="1168977" y="1862482"/>
            <a:ext cx="712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在塑料薄膜表面印刷金银墨时，并不需要先印底色，大多是利用图文中某种色块来起到上述作用的。目前，金银墨凹印不仅应用在塑料薄膜上，还被广泛应用到名片、邀请函和日历等纸张上。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64C5593-008D-46A0-AAF6-BB30AC14E8AC}"/>
              </a:ext>
            </a:extLst>
          </p:cNvPr>
          <p:cNvGrpSpPr/>
          <p:nvPr/>
        </p:nvGrpSpPr>
        <p:grpSpPr>
          <a:xfrm>
            <a:off x="1242869" y="3631620"/>
            <a:ext cx="6819351" cy="2379516"/>
            <a:chOff x="2250930" y="3910042"/>
            <a:chExt cx="4538628" cy="1583690"/>
          </a:xfrm>
        </p:grpSpPr>
        <p:pic>
          <p:nvPicPr>
            <p:cNvPr id="10" name="图片 9" descr="图片包含 文字&#10;&#10;描述已自动生成">
              <a:extLst>
                <a:ext uri="{FF2B5EF4-FFF2-40B4-BE49-F238E27FC236}">
                  <a16:creationId xmlns:a16="http://schemas.microsoft.com/office/drawing/2014/main" id="{A3E58C75-4E7A-4E5F-A51D-974E199395C0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0930" y="3910042"/>
              <a:ext cx="2200275" cy="1583690"/>
            </a:xfrm>
            <a:prstGeom prst="rect">
              <a:avLst/>
            </a:prstGeom>
          </p:spPr>
        </p:pic>
        <p:pic>
          <p:nvPicPr>
            <p:cNvPr id="11" name="图片 10" descr="图片包含 文字&#10;&#10;描述已自动生成">
              <a:extLst>
                <a:ext uri="{FF2B5EF4-FFF2-40B4-BE49-F238E27FC236}">
                  <a16:creationId xmlns:a16="http://schemas.microsoft.com/office/drawing/2014/main" id="{1B73BBBD-FA62-45E6-83B9-D7E1FEC426EE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5948" y="3910042"/>
              <a:ext cx="2213610" cy="15836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10769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封皮设计基础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0488" y="1345506"/>
            <a:ext cx="8258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印张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4B9FAC4-60FB-40EF-ADEC-DB55C664C5A2}"/>
              </a:ext>
            </a:extLst>
          </p:cNvPr>
          <p:cNvSpPr/>
          <p:nvPr/>
        </p:nvSpPr>
        <p:spPr>
          <a:xfrm>
            <a:off x="997527" y="1807171"/>
            <a:ext cx="72372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例如一本书，它的版心有</a:t>
            </a:r>
            <a:r>
              <a:rPr lang="en-US" altLang="zh-CN" sz="2400" dirty="0"/>
              <a:t>400</a:t>
            </a:r>
            <a:r>
              <a:rPr lang="zh-CN" altLang="zh-CN" sz="2400" dirty="0"/>
              <a:t>页，每一页是</a:t>
            </a:r>
            <a:r>
              <a:rPr lang="en-US" altLang="zh-CN" sz="2400" dirty="0"/>
              <a:t>16</a:t>
            </a:r>
            <a:r>
              <a:rPr lang="zh-CN" altLang="zh-CN" sz="2400" dirty="0"/>
              <a:t>开，用全张纸印刷时，每个幅面上可印</a:t>
            </a:r>
            <a:r>
              <a:rPr lang="en-US" altLang="zh-CN" sz="2400" dirty="0"/>
              <a:t>16</a:t>
            </a:r>
            <a:r>
              <a:rPr lang="zh-CN" altLang="zh-CN" sz="2400" dirty="0"/>
              <a:t>页，因此总共需要</a:t>
            </a:r>
            <a:r>
              <a:rPr lang="en-US" altLang="zh-CN" sz="2400" dirty="0"/>
              <a:t>400/16 = 25</a:t>
            </a:r>
            <a:r>
              <a:rPr lang="zh-CN" altLang="zh-CN" sz="2400" dirty="0"/>
              <a:t>个幅面（注意使用的纸是</a:t>
            </a:r>
            <a:r>
              <a:rPr lang="en-US" altLang="zh-CN" sz="2400" dirty="0"/>
              <a:t>12.5</a:t>
            </a:r>
            <a:r>
              <a:rPr lang="zh-CN" altLang="zh-CN" sz="2400" dirty="0"/>
              <a:t>张，每张有两个幅面）。因为采用单色印刷，即色数为</a:t>
            </a:r>
            <a:r>
              <a:rPr lang="en-US" altLang="zh-CN" sz="2400" dirty="0"/>
              <a:t>1</a:t>
            </a:r>
            <a:r>
              <a:rPr lang="zh-CN" altLang="zh-CN" sz="2400" dirty="0"/>
              <a:t>，所以该书籍使用的印张为</a:t>
            </a:r>
            <a:r>
              <a:rPr lang="en-US" altLang="zh-CN" sz="2400" dirty="0"/>
              <a:t>25</a:t>
            </a:r>
            <a:r>
              <a:rPr lang="zh-CN" altLang="zh-CN" sz="2400" dirty="0"/>
              <a:t>×</a:t>
            </a:r>
            <a:r>
              <a:rPr lang="en-US" altLang="zh-CN" sz="2400" dirty="0"/>
              <a:t>1</a:t>
            </a:r>
            <a:r>
              <a:rPr lang="zh-CN" altLang="zh-CN" sz="2400" dirty="0"/>
              <a:t>＝</a:t>
            </a:r>
            <a:r>
              <a:rPr lang="en-US" altLang="zh-CN" sz="2400" dirty="0"/>
              <a:t>25</a:t>
            </a:r>
            <a:r>
              <a:rPr lang="zh-CN" altLang="zh-CN" sz="2400" dirty="0"/>
              <a:t>印张。如果书籍采用四色印刷，则印张数为</a:t>
            </a:r>
            <a:r>
              <a:rPr lang="en-US" altLang="zh-CN" sz="2400" dirty="0"/>
              <a:t>25</a:t>
            </a:r>
            <a:r>
              <a:rPr lang="zh-CN" altLang="zh-CN" sz="2400" dirty="0"/>
              <a:t>×</a:t>
            </a:r>
            <a:r>
              <a:rPr lang="en-US" altLang="zh-CN" sz="2400" dirty="0"/>
              <a:t>4 = 100</a:t>
            </a:r>
            <a:r>
              <a:rPr lang="zh-CN" altLang="zh-CN" sz="2400" dirty="0"/>
              <a:t>印张。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7B4F27B-1976-4359-BF84-E20B4A4F2D91}"/>
              </a:ext>
            </a:extLst>
          </p:cNvPr>
          <p:cNvGrpSpPr/>
          <p:nvPr/>
        </p:nvGrpSpPr>
        <p:grpSpPr>
          <a:xfrm>
            <a:off x="1242869" y="4229431"/>
            <a:ext cx="6654771" cy="2176566"/>
            <a:chOff x="1267739" y="4208650"/>
            <a:chExt cx="6654771" cy="2176566"/>
          </a:xfrm>
        </p:grpSpPr>
        <p:pic>
          <p:nvPicPr>
            <p:cNvPr id="11" name="图片 10" descr="图片包含 文字, 收据&#10;&#10;描述已自动生成">
              <a:extLst>
                <a:ext uri="{FF2B5EF4-FFF2-40B4-BE49-F238E27FC236}">
                  <a16:creationId xmlns:a16="http://schemas.microsoft.com/office/drawing/2014/main" id="{3AAEE197-E60A-47AB-B663-B0FD4BB0DB25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7739" y="4208650"/>
              <a:ext cx="3459270" cy="2176566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B09EB0CB-10ED-413E-8505-B95B8D260B85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3782" y="4208650"/>
              <a:ext cx="2918728" cy="21765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116896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书籍印刷工艺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2391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烫金银箔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B5E498C-0C46-47AC-A920-3FDAB7211B35}"/>
              </a:ext>
            </a:extLst>
          </p:cNvPr>
          <p:cNvSpPr/>
          <p:nvPr/>
        </p:nvSpPr>
        <p:spPr>
          <a:xfrm>
            <a:off x="1168977" y="1862482"/>
            <a:ext cx="712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金银箔印刷也称烫金式凸印，常见于书籍的封皮、包装、木板或塑胶面等经常看到的金色字体或图案。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5525123-C9C4-4B53-840F-54BA8FF05F81}"/>
              </a:ext>
            </a:extLst>
          </p:cNvPr>
          <p:cNvGrpSpPr/>
          <p:nvPr/>
        </p:nvGrpSpPr>
        <p:grpSpPr>
          <a:xfrm>
            <a:off x="989985" y="3167554"/>
            <a:ext cx="7164030" cy="2417560"/>
            <a:chOff x="1727489" y="3428999"/>
            <a:chExt cx="4905634" cy="1655446"/>
          </a:xfrm>
        </p:grpSpPr>
        <p:pic>
          <p:nvPicPr>
            <p:cNvPr id="12" name="图片 11" descr="图片包含 室内&#10;&#10;描述已自动生成">
              <a:extLst>
                <a:ext uri="{FF2B5EF4-FFF2-40B4-BE49-F238E27FC236}">
                  <a16:creationId xmlns:a16="http://schemas.microsoft.com/office/drawing/2014/main" id="{C62E5CB5-4C16-4C3F-8925-F229DB295D5A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7489" y="3429000"/>
              <a:ext cx="2114550" cy="1655445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CBC79AF9-B6CE-489F-B871-040D59C91429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1858" y="3428999"/>
              <a:ext cx="2501265" cy="16554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7754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书籍印刷工艺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2391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烫金银箔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B5E498C-0C46-47AC-A920-3FDAB7211B35}"/>
              </a:ext>
            </a:extLst>
          </p:cNvPr>
          <p:cNvSpPr/>
          <p:nvPr/>
        </p:nvSpPr>
        <p:spPr>
          <a:xfrm>
            <a:off x="1168977" y="1862482"/>
            <a:ext cx="712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烫金银箔的制作方式是将所需烫金的图案或文字制成凸型版加热，然后在被印刷物上面放置所需颜色的铝箔纸，加压后其铝箔便落至被印刷物上。</a:t>
            </a:r>
          </a:p>
        </p:txBody>
      </p:sp>
      <p:pic>
        <p:nvPicPr>
          <p:cNvPr id="10" name="图片 9" descr="图片包含 室内, 人员, 计算机, 就坐&#10;&#10;描述已自动生成">
            <a:extLst>
              <a:ext uri="{FF2B5EF4-FFF2-40B4-BE49-F238E27FC236}">
                <a16:creationId xmlns:a16="http://schemas.microsoft.com/office/drawing/2014/main" id="{6953CA64-1E92-40E4-8959-737FDA2048B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726" y="3166513"/>
            <a:ext cx="4149466" cy="310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55376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书籍印刷工艺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2391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烫金银箔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B5E498C-0C46-47AC-A920-3FDAB7211B35}"/>
              </a:ext>
            </a:extLst>
          </p:cNvPr>
          <p:cNvSpPr/>
          <p:nvPr/>
        </p:nvSpPr>
        <p:spPr>
          <a:xfrm>
            <a:off x="1168977" y="1862482"/>
            <a:ext cx="712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由于它使铝箔无缝密接在印刷物上，所以会形成烫金字体长久不褪色的效果，这样的效果表现纸面上，使其观赏价值奇高。</a:t>
            </a:r>
          </a:p>
        </p:txBody>
      </p:sp>
      <p:pic>
        <p:nvPicPr>
          <p:cNvPr id="11" name="图片 10" descr="图片包含 餐桌&#10;&#10;描述已自动生成">
            <a:extLst>
              <a:ext uri="{FF2B5EF4-FFF2-40B4-BE49-F238E27FC236}">
                <a16:creationId xmlns:a16="http://schemas.microsoft.com/office/drawing/2014/main" id="{267F1DE6-192E-453B-9F44-2DAEECEEAB4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515" y="3257549"/>
            <a:ext cx="3994368" cy="2826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62473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书籍印刷工艺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2391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烫金银箔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B5E498C-0C46-47AC-A920-3FDAB7211B35}"/>
              </a:ext>
            </a:extLst>
          </p:cNvPr>
          <p:cNvSpPr/>
          <p:nvPr/>
        </p:nvSpPr>
        <p:spPr>
          <a:xfrm>
            <a:off x="1168977" y="1862482"/>
            <a:ext cx="712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 </a:t>
            </a:r>
            <a:r>
              <a:rPr lang="zh-CN" altLang="zh-CN" sz="2400" dirty="0"/>
              <a:t>压印又被称压凸纹印刷，是在印刷品表面装饰加工的一种特殊加工技术。它使用凹凸模具，在一定的压力作用下，使印刷品基材发生塑性变形，从而对印刷品表面进行艺术加工。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95D84A8-901F-4163-8186-35DC5314B739}"/>
              </a:ext>
            </a:extLst>
          </p:cNvPr>
          <p:cNvGrpSpPr/>
          <p:nvPr/>
        </p:nvGrpSpPr>
        <p:grpSpPr>
          <a:xfrm>
            <a:off x="1168977" y="3787487"/>
            <a:ext cx="6730802" cy="2337954"/>
            <a:chOff x="1917555" y="4154228"/>
            <a:chExt cx="4559329" cy="1583690"/>
          </a:xfrm>
        </p:grpSpPr>
        <p:pic>
          <p:nvPicPr>
            <p:cNvPr id="10" name="图片 9" descr="图片包含 定居者, 信封, 名片, 文字&#10;&#10;描述已自动生成">
              <a:extLst>
                <a:ext uri="{FF2B5EF4-FFF2-40B4-BE49-F238E27FC236}">
                  <a16:creationId xmlns:a16="http://schemas.microsoft.com/office/drawing/2014/main" id="{A0528DD2-D119-4803-8AF8-C8067302BBB4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7555" y="4154228"/>
              <a:ext cx="2295525" cy="1583690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68C904A2-332B-41B3-A699-21385D03A38C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5524" y="4154228"/>
              <a:ext cx="1991360" cy="15836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153955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722BF68D-A8F6-4223-9A91-56D36CBF2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35" y="2275185"/>
            <a:ext cx="7619410" cy="374115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书籍印刷工艺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2391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烫金银箔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B5E498C-0C46-47AC-A920-3FDAB7211B35}"/>
              </a:ext>
            </a:extLst>
          </p:cNvPr>
          <p:cNvSpPr/>
          <p:nvPr/>
        </p:nvSpPr>
        <p:spPr>
          <a:xfrm>
            <a:off x="2114550" y="2922356"/>
            <a:ext cx="57305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压印在纸张表面的各种凸状图文和花纹，将显示出深浅不同的纹样，这使得书籍封皮具有明显的浮雕效果，同时增强了的书籍封皮的立体感和艺术感染力。</a:t>
            </a:r>
          </a:p>
        </p:txBody>
      </p:sp>
    </p:spTree>
    <p:extLst>
      <p:ext uri="{BB962C8B-B14F-4D97-AF65-F5344CB8AC3E}">
        <p14:creationId xmlns:p14="http://schemas.microsoft.com/office/powerpoint/2010/main" val="275742770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书籍印刷工艺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52391" y="1345506"/>
            <a:ext cx="146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烫金银箔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B5E498C-0C46-47AC-A920-3FDAB7211B35}"/>
              </a:ext>
            </a:extLst>
          </p:cNvPr>
          <p:cNvSpPr/>
          <p:nvPr/>
        </p:nvSpPr>
        <p:spPr>
          <a:xfrm>
            <a:off x="1168977" y="1862482"/>
            <a:ext cx="712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凹凸压印工艺多用于印刷品和纸制容器的后期加工，包括包装纸盒、装潢用瓶签、商标、书籍装帧、日历和贺卡等。具体表现为书籍装帧利用凹凸压印工艺，再配合深浅与粗细相结合的艺术表现手法，使书籍装帧的外观在艺术上得到更完美的体现</a:t>
            </a:r>
            <a:r>
              <a:rPr lang="zh-CN" altLang="en-US" sz="2400" dirty="0"/>
              <a:t>。</a:t>
            </a:r>
            <a:endParaRPr lang="zh-CN" altLang="zh-CN" sz="24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4849471-41EA-4F18-BA34-CB32B2F7A98C}"/>
              </a:ext>
            </a:extLst>
          </p:cNvPr>
          <p:cNvGrpSpPr/>
          <p:nvPr/>
        </p:nvGrpSpPr>
        <p:grpSpPr>
          <a:xfrm>
            <a:off x="1452391" y="3870639"/>
            <a:ext cx="6492638" cy="2421082"/>
            <a:chOff x="2054600" y="4216573"/>
            <a:chExt cx="4246995" cy="158369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686F177-6FE8-45B9-939C-B5B1634E42D0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4600" y="4216573"/>
              <a:ext cx="2353945" cy="1583690"/>
            </a:xfrm>
            <a:prstGeom prst="rect">
              <a:avLst/>
            </a:prstGeom>
          </p:spPr>
        </p:pic>
        <p:pic>
          <p:nvPicPr>
            <p:cNvPr id="11" name="图片 10" descr="图片包含 文字&#10;&#10;描述已自动生成">
              <a:extLst>
                <a:ext uri="{FF2B5EF4-FFF2-40B4-BE49-F238E27FC236}">
                  <a16:creationId xmlns:a16="http://schemas.microsoft.com/office/drawing/2014/main" id="{C63CF0E1-DEC3-468D-9263-6FDC763E8ED4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8240" y="4216573"/>
              <a:ext cx="1443355" cy="15836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070166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4AA3450-BA23-431F-80A4-F7D0F5FE5D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622" y="2239240"/>
            <a:ext cx="5353698" cy="430183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书籍印刷工艺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5689" y="1345506"/>
            <a:ext cx="8258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覆膜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B5E498C-0C46-47AC-A920-3FDAB7211B35}"/>
              </a:ext>
            </a:extLst>
          </p:cNvPr>
          <p:cNvSpPr/>
          <p:nvPr/>
        </p:nvSpPr>
        <p:spPr>
          <a:xfrm>
            <a:off x="2014806" y="3051331"/>
            <a:ext cx="469252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 </a:t>
            </a:r>
            <a:r>
              <a:rPr lang="zh-CN" altLang="zh-CN" sz="2400" dirty="0"/>
              <a:t>覆膜工艺是纸张印刷之后的一种表面加工工艺，它又被称为印后过塑、印后裱胶或印后贴膜。覆膜是指用覆膜机在印品的表面覆盖一层厚度为</a:t>
            </a:r>
            <a:r>
              <a:rPr lang="en-US" altLang="zh-CN" sz="2400" dirty="0"/>
              <a:t>0.012~0.020mm</a:t>
            </a:r>
            <a:r>
              <a:rPr lang="zh-CN" altLang="zh-CN" sz="2400" dirty="0"/>
              <a:t>的透明塑料薄膜，这是一项会使纸塑合一的产品加工技术</a:t>
            </a:r>
            <a:r>
              <a:rPr lang="zh-CN" altLang="en-US" sz="2400" dirty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45768559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书籍印刷工艺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5689" y="1345506"/>
            <a:ext cx="8258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覆膜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F0E6E62-D9C0-41FB-8EE5-15A08E1219EE}"/>
              </a:ext>
            </a:extLst>
          </p:cNvPr>
          <p:cNvSpPr/>
          <p:nvPr/>
        </p:nvSpPr>
        <p:spPr>
          <a:xfrm>
            <a:off x="1137803" y="1848673"/>
            <a:ext cx="71593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覆膜工艺在我国广泛应用于各类包装产品和印刷品。使用覆膜的产品包括各种装订形式的书籍、杂志、画册、挂历和地图等，它是一种很受欢迎的印刷品表面加工技术。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6FB14E6-DE86-4957-8431-A84568974BCE}"/>
              </a:ext>
            </a:extLst>
          </p:cNvPr>
          <p:cNvGrpSpPr/>
          <p:nvPr/>
        </p:nvGrpSpPr>
        <p:grpSpPr>
          <a:xfrm>
            <a:off x="1137803" y="3662795"/>
            <a:ext cx="7107264" cy="2576946"/>
            <a:chOff x="1961804" y="4019146"/>
            <a:chExt cx="4367846" cy="1583690"/>
          </a:xfrm>
        </p:grpSpPr>
        <p:pic>
          <p:nvPicPr>
            <p:cNvPr id="10" name="图片 9" descr="图片包含 名片, 文字&#10;&#10;描述已自动生成">
              <a:extLst>
                <a:ext uri="{FF2B5EF4-FFF2-40B4-BE49-F238E27FC236}">
                  <a16:creationId xmlns:a16="http://schemas.microsoft.com/office/drawing/2014/main" id="{800F375E-DDDB-459B-BCFC-8D95AFD2CDD3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1804" y="4019146"/>
              <a:ext cx="2217420" cy="158369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2ACE759-3903-463D-8B37-6B20E45905BF}"/>
                </a:ext>
              </a:extLst>
            </p:cNvPr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3375" y="4379191"/>
              <a:ext cx="1946275" cy="12236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451104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书籍印刷工艺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4282" y="1345506"/>
            <a:ext cx="24288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覆膜的种类划分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A1B01B0-AC6E-4998-A5BB-3F107EA781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505" y="1885425"/>
            <a:ext cx="4696690" cy="450031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02A9D2D-8516-4B54-88EE-23B2903EC26A}"/>
              </a:ext>
            </a:extLst>
          </p:cNvPr>
          <p:cNvSpPr/>
          <p:nvPr/>
        </p:nvSpPr>
        <p:spPr>
          <a:xfrm>
            <a:off x="4156363" y="2210937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/>
              <a:t>即涂膜</a:t>
            </a:r>
            <a:endParaRPr lang="zh-CN" altLang="en-US" sz="40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EC13443-B9BB-4E29-AA84-5D130F6CB955}"/>
              </a:ext>
            </a:extLst>
          </p:cNvPr>
          <p:cNvSpPr/>
          <p:nvPr/>
        </p:nvSpPr>
        <p:spPr>
          <a:xfrm>
            <a:off x="4133418" y="3244334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预涂膜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A426B0C-15C5-4C4E-A84A-9E27623E3819}"/>
              </a:ext>
            </a:extLst>
          </p:cNvPr>
          <p:cNvSpPr/>
          <p:nvPr/>
        </p:nvSpPr>
        <p:spPr>
          <a:xfrm>
            <a:off x="4133417" y="4268319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亮光膜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4CDB24E-EC44-428D-9549-C67008EE97AB}"/>
              </a:ext>
            </a:extLst>
          </p:cNvPr>
          <p:cNvSpPr/>
          <p:nvPr/>
        </p:nvSpPr>
        <p:spPr>
          <a:xfrm>
            <a:off x="4071073" y="5213411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亚光膜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40953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书籍印刷工艺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4282" y="1345506"/>
            <a:ext cx="24288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覆膜工艺的优点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47ADB65-853F-4A74-B363-8ABB297A5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212" y="1853225"/>
            <a:ext cx="5704612" cy="461666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0B6E879-E76C-4973-B88A-0C475F548BF6}"/>
              </a:ext>
            </a:extLst>
          </p:cNvPr>
          <p:cNvSpPr/>
          <p:nvPr/>
        </p:nvSpPr>
        <p:spPr>
          <a:xfrm>
            <a:off x="3094672" y="2087114"/>
            <a:ext cx="41857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bg1"/>
                </a:solidFill>
              </a:rPr>
              <a:t>更加平滑、光亮、耐污、耐水</a:t>
            </a:r>
            <a:endParaRPr lang="en-US" altLang="zh-CN" sz="2400" dirty="0">
              <a:solidFill>
                <a:schemeClr val="bg1"/>
              </a:solidFill>
            </a:endParaRPr>
          </a:p>
          <a:p>
            <a:r>
              <a:rPr lang="zh-CN" altLang="zh-CN" sz="2400" dirty="0">
                <a:solidFill>
                  <a:schemeClr val="bg1"/>
                </a:solidFill>
              </a:rPr>
              <a:t>和耐磨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7C8440C-008D-494F-A8F6-033823E7EBB7}"/>
              </a:ext>
            </a:extLst>
          </p:cNvPr>
          <p:cNvSpPr/>
          <p:nvPr/>
        </p:nvSpPr>
        <p:spPr>
          <a:xfrm>
            <a:off x="2356917" y="3327461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bg1"/>
                </a:solidFill>
              </a:rPr>
              <a:t>更加鲜艳夺目、不易被损坏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9C96A06-16EF-4281-B66C-075DF7A6DCA9}"/>
              </a:ext>
            </a:extLst>
          </p:cNvPr>
          <p:cNvSpPr/>
          <p:nvPr/>
        </p:nvSpPr>
        <p:spPr>
          <a:xfrm>
            <a:off x="2987387" y="430003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dirty="0">
                <a:solidFill>
                  <a:schemeClr val="bg1"/>
                </a:solidFill>
              </a:rPr>
              <a:t>加强耐磨性、耐折性、抗拉性和耐湿性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48A5C52-54DB-4878-835C-938E48458B85}"/>
              </a:ext>
            </a:extLst>
          </p:cNvPr>
          <p:cNvSpPr/>
          <p:nvPr/>
        </p:nvSpPr>
        <p:spPr>
          <a:xfrm>
            <a:off x="2026228" y="5269564"/>
            <a:ext cx="4405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chemeClr val="bg1"/>
                </a:solidFill>
              </a:rPr>
              <a:t>许多在印刷过程中出现的表观缺陷，经过覆膜以后</a:t>
            </a:r>
            <a:r>
              <a:rPr lang="zh-CN" altLang="en-US" sz="2400" dirty="0">
                <a:solidFill>
                  <a:schemeClr val="bg1"/>
                </a:solidFill>
              </a:rPr>
              <a:t>，</a:t>
            </a:r>
            <a:r>
              <a:rPr lang="zh-CN" altLang="zh-CN" sz="2400" dirty="0">
                <a:solidFill>
                  <a:schemeClr val="bg1"/>
                </a:solidFill>
              </a:rPr>
              <a:t>都可以被遮盖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962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封皮设计基础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0488" y="1345506"/>
            <a:ext cx="8258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拼版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4B9FAC4-60FB-40EF-ADEC-DB55C664C5A2}"/>
              </a:ext>
            </a:extLst>
          </p:cNvPr>
          <p:cNvSpPr/>
          <p:nvPr/>
        </p:nvSpPr>
        <p:spPr>
          <a:xfrm>
            <a:off x="997527" y="1807171"/>
            <a:ext cx="72372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</a:t>
            </a:r>
            <a:r>
              <a:rPr lang="zh-CN" altLang="zh-CN" sz="2400" dirty="0"/>
              <a:t>印刷时不会采用书籍原本大小的纸张印刷，而是选用</a:t>
            </a:r>
            <a:r>
              <a:rPr lang="en-US" altLang="zh-CN" sz="2400" dirty="0"/>
              <a:t>4 </a:t>
            </a:r>
            <a:r>
              <a:rPr lang="zh-CN" altLang="zh-CN" sz="2400" dirty="0"/>
              <a:t>开或对开的大纸。把书籍页面内容组合在大版上印刷，俗称拼版。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E74D728-2A5C-4423-92D5-31921BA91893}"/>
              </a:ext>
            </a:extLst>
          </p:cNvPr>
          <p:cNvGrpSpPr/>
          <p:nvPr/>
        </p:nvGrpSpPr>
        <p:grpSpPr>
          <a:xfrm>
            <a:off x="877527" y="3542394"/>
            <a:ext cx="7388946" cy="1937826"/>
            <a:chOff x="997527" y="3429000"/>
            <a:chExt cx="9269626" cy="2431053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64EE7A4-58F3-4A2C-B006-BF1C9AEA2829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7527" y="3469165"/>
              <a:ext cx="3189862" cy="2390888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5B95F819-83B9-4BF2-AC6F-04BF4B873029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0961" y="3469165"/>
              <a:ext cx="2945226" cy="2322200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80D06EB3-6F8F-4D41-A222-8E0E345739D9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7001" y="3429000"/>
              <a:ext cx="2880152" cy="2322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115061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举一反三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36933" y="1345506"/>
            <a:ext cx="3711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设计制作科技类图书封皮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CFB0DD0-431E-4594-BCEF-E5CAC20DB206}"/>
              </a:ext>
            </a:extLst>
          </p:cNvPr>
          <p:cNvSpPr/>
          <p:nvPr/>
        </p:nvSpPr>
        <p:spPr>
          <a:xfrm>
            <a:off x="1242868" y="1931663"/>
            <a:ext cx="70802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</a:t>
            </a:r>
            <a:r>
              <a:rPr lang="zh-CN" altLang="zh-CN" sz="2400" dirty="0"/>
              <a:t>在</a:t>
            </a:r>
            <a:r>
              <a:rPr lang="en-US" altLang="zh-CN" sz="2400" dirty="0"/>
              <a:t>Illustrator</a:t>
            </a:r>
            <a:r>
              <a:rPr lang="zh-CN" altLang="zh-CN" sz="2400" dirty="0"/>
              <a:t>中新建文件并创建辅助线</a:t>
            </a:r>
            <a:r>
              <a:rPr lang="zh-CN" altLang="en-US" sz="2400" dirty="0"/>
              <a:t>，绘制图形</a:t>
            </a:r>
            <a:r>
              <a:rPr lang="zh-CN" altLang="zh-CN" sz="2400" dirty="0"/>
              <a:t>。导入图片并创建剪切蒙版。</a:t>
            </a:r>
            <a:endParaRPr lang="zh-CN" altLang="en-US" sz="2400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0C6619A-C1AC-48DB-ACAD-914FE0A10D96}"/>
              </a:ext>
            </a:extLst>
          </p:cNvPr>
          <p:cNvGrpSpPr/>
          <p:nvPr/>
        </p:nvGrpSpPr>
        <p:grpSpPr>
          <a:xfrm>
            <a:off x="2802716" y="2848027"/>
            <a:ext cx="3255184" cy="3599220"/>
            <a:chOff x="3139757" y="3081510"/>
            <a:chExt cx="2560320" cy="2830918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A8E9FB8C-4622-48D6-A770-3684AEF426E6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9757" y="3081510"/>
              <a:ext cx="2521585" cy="133921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AF18A6C5-003E-4116-93A5-89104FBFB04D}"/>
                </a:ext>
              </a:extLst>
            </p:cNvPr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9757" y="4540828"/>
              <a:ext cx="2560320" cy="137160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16414535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举一反三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36933" y="1345506"/>
            <a:ext cx="3711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设计制作科技类图书封皮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CFB0DD0-431E-4594-BCEF-E5CAC20DB206}"/>
              </a:ext>
            </a:extLst>
          </p:cNvPr>
          <p:cNvSpPr/>
          <p:nvPr/>
        </p:nvSpPr>
        <p:spPr>
          <a:xfrm>
            <a:off x="1242868" y="1931663"/>
            <a:ext cx="70802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使用“文字工具”输入文字内容，并导入条形码</a:t>
            </a:r>
            <a:r>
              <a:rPr lang="zh-CN" altLang="en-US" sz="2400" dirty="0"/>
              <a:t>。</a:t>
            </a:r>
            <a:r>
              <a:rPr lang="zh-CN" altLang="zh-CN" sz="2400" dirty="0"/>
              <a:t>在“图层”面板中创建</a:t>
            </a:r>
            <a:r>
              <a:rPr lang="en-US" altLang="zh-CN" sz="2400" dirty="0"/>
              <a:t>UV</a:t>
            </a:r>
            <a:r>
              <a:rPr lang="zh-CN" altLang="zh-CN" sz="2400" dirty="0"/>
              <a:t>印刷工艺</a:t>
            </a:r>
            <a:r>
              <a:rPr lang="zh-CN" altLang="en-US" sz="2400" dirty="0"/>
              <a:t>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F368D0D-DDCA-476D-8EB8-5AA49E8F0597}"/>
              </a:ext>
            </a:extLst>
          </p:cNvPr>
          <p:cNvGrpSpPr/>
          <p:nvPr/>
        </p:nvGrpSpPr>
        <p:grpSpPr>
          <a:xfrm>
            <a:off x="2800350" y="2880128"/>
            <a:ext cx="3252354" cy="3552186"/>
            <a:chOff x="3005455" y="3028920"/>
            <a:chExt cx="2447290" cy="2672903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A21269F4-21BE-4EC3-B7BA-4316A3F2EFFC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55" y="3028920"/>
              <a:ext cx="2447290" cy="1290955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14A1A982-1888-4620-8324-4A46901E8542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455" y="4430553"/>
              <a:ext cx="2410460" cy="12712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1436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封皮设计基础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0488" y="1345506"/>
            <a:ext cx="8258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折手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4B9FAC4-60FB-40EF-ADEC-DB55C664C5A2}"/>
              </a:ext>
            </a:extLst>
          </p:cNvPr>
          <p:cNvSpPr/>
          <p:nvPr/>
        </p:nvSpPr>
        <p:spPr>
          <a:xfrm>
            <a:off x="997527" y="1807171"/>
            <a:ext cx="72372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印刷厂在拼版前，会使用一张样纸来做折叠模型，模拟将来印张的折法的过程称之为“折手”。“折手”的作用是提前演练和查看更正页码顺序，在“折手”样纸的每一页上标注的页码叫折标。</a:t>
            </a:r>
          </a:p>
          <a:p>
            <a:pPr algn="just"/>
            <a:endParaRPr lang="zh-CN" altLang="zh-CN" sz="24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8F0C244-C2CB-4E02-A83F-E79958037C32}"/>
              </a:ext>
            </a:extLst>
          </p:cNvPr>
          <p:cNvGrpSpPr/>
          <p:nvPr/>
        </p:nvGrpSpPr>
        <p:grpSpPr>
          <a:xfrm>
            <a:off x="1052369" y="3486423"/>
            <a:ext cx="7270674" cy="2827265"/>
            <a:chOff x="1052369" y="3574746"/>
            <a:chExt cx="7270674" cy="2827265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374B8817-0C01-4145-8CA3-3FF4B3461702}"/>
                </a:ext>
              </a:extLst>
            </p:cNvPr>
            <p:cNvPicPr/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794" b="3537"/>
            <a:stretch/>
          </p:blipFill>
          <p:spPr bwMode="auto">
            <a:xfrm>
              <a:off x="1052369" y="3831257"/>
              <a:ext cx="4239022" cy="213185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0C86DD8E-4E62-4FDE-AB17-D8C7F7A29901}"/>
                </a:ext>
              </a:extLst>
            </p:cNvPr>
            <p:cNvPicPr/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95" t="18088" r="6930" b="8238"/>
            <a:stretch/>
          </p:blipFill>
          <p:spPr bwMode="auto">
            <a:xfrm>
              <a:off x="5559667" y="3574746"/>
              <a:ext cx="2763376" cy="1382974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454700A-B048-43E0-BCFE-F5A641D7F323}"/>
                </a:ext>
              </a:extLst>
            </p:cNvPr>
            <p:cNvPicPr/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03" t="13785" r="12357" b="13048"/>
            <a:stretch/>
          </p:blipFill>
          <p:spPr bwMode="auto">
            <a:xfrm>
              <a:off x="6198632" y="5031223"/>
              <a:ext cx="1485446" cy="1370788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97469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封皮设计基础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40488" y="1345506"/>
            <a:ext cx="8258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折手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B9CDAC0-8E8A-4916-8194-92EBBB4C81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395" y="1003666"/>
            <a:ext cx="5933210" cy="585433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BA2ED20D-0166-437F-A3E2-CB6883670976}"/>
              </a:ext>
            </a:extLst>
          </p:cNvPr>
          <p:cNvSpPr/>
          <p:nvPr/>
        </p:nvSpPr>
        <p:spPr>
          <a:xfrm>
            <a:off x="4061037" y="1526617"/>
            <a:ext cx="141577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垂直交</a:t>
            </a:r>
            <a:endParaRPr lang="en-US" altLang="zh-CN" sz="3200" dirty="0"/>
          </a:p>
          <a:p>
            <a:r>
              <a:rPr lang="zh-CN" altLang="zh-CN" sz="3200" dirty="0"/>
              <a:t>叉折</a:t>
            </a:r>
            <a:endParaRPr lang="zh-CN" altLang="en-US" sz="32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8D0A373-B13E-4239-B051-44B83BE4A790}"/>
              </a:ext>
            </a:extLst>
          </p:cNvPr>
          <p:cNvSpPr/>
          <p:nvPr/>
        </p:nvSpPr>
        <p:spPr>
          <a:xfrm>
            <a:off x="5806361" y="3202772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平行折</a:t>
            </a:r>
            <a:endParaRPr lang="zh-CN" altLang="en-US" sz="3200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5688C3B-77D1-4A45-B1C1-064854B76FCC}"/>
              </a:ext>
            </a:extLst>
          </p:cNvPr>
          <p:cNvSpPr/>
          <p:nvPr/>
        </p:nvSpPr>
        <p:spPr>
          <a:xfrm>
            <a:off x="5151732" y="557615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翻身折</a:t>
            </a:r>
            <a:endParaRPr lang="zh-CN" altLang="en-US" sz="3200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844DC98-D10A-42A2-B036-33A323611D1A}"/>
              </a:ext>
            </a:extLst>
          </p:cNvPr>
          <p:cNvSpPr/>
          <p:nvPr/>
        </p:nvSpPr>
        <p:spPr>
          <a:xfrm>
            <a:off x="2670678" y="533138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混合折</a:t>
            </a:r>
            <a:endParaRPr lang="zh-CN" altLang="en-US" sz="3200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0F7E76A-B917-4388-B276-3EF9E006E74C}"/>
              </a:ext>
            </a:extLst>
          </p:cNvPr>
          <p:cNvSpPr/>
          <p:nvPr/>
        </p:nvSpPr>
        <p:spPr>
          <a:xfrm>
            <a:off x="1962792" y="309044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双联折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471199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封皮设计基础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13867" y="1345506"/>
            <a:ext cx="2749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了解书籍封皮设计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4B9FAC4-60FB-40EF-ADEC-DB55C664C5A2}"/>
              </a:ext>
            </a:extLst>
          </p:cNvPr>
          <p:cNvSpPr/>
          <p:nvPr/>
        </p:nvSpPr>
        <p:spPr>
          <a:xfrm>
            <a:off x="997527" y="1807171"/>
            <a:ext cx="72372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/>
              <a:t>      </a:t>
            </a:r>
            <a:r>
              <a:rPr lang="zh-CN" altLang="zh-CN" sz="2400" dirty="0"/>
              <a:t>封皮是书籍装帧的重要组成部分，具体是指书籍装订成册后将书芯包裹起来的部分。封皮也称书封或外封，它又分封一、封二（属前封）、封三和封四（属后封）。日常生活中也</a:t>
            </a:r>
            <a:r>
              <a:rPr lang="zh-CN" altLang="en-US" sz="2400" dirty="0"/>
              <a:t>把</a:t>
            </a:r>
            <a:r>
              <a:rPr lang="zh-CN" altLang="zh-CN" sz="2400" dirty="0"/>
              <a:t>封一称为封面，封四称为封底。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7BFC727-1A55-4190-A47E-37ECFA436D22}"/>
              </a:ext>
            </a:extLst>
          </p:cNvPr>
          <p:cNvGrpSpPr/>
          <p:nvPr/>
        </p:nvGrpSpPr>
        <p:grpSpPr>
          <a:xfrm>
            <a:off x="1242869" y="3953740"/>
            <a:ext cx="6688688" cy="2265218"/>
            <a:chOff x="697224" y="3797877"/>
            <a:chExt cx="6688688" cy="2265218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065E6485-F5DB-4043-8A67-3DFC0A782C01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224" y="3797877"/>
              <a:ext cx="4763862" cy="2265218"/>
            </a:xfrm>
            <a:prstGeom prst="rect">
              <a:avLst/>
            </a:prstGeom>
          </p:spPr>
        </p:pic>
        <p:pic>
          <p:nvPicPr>
            <p:cNvPr id="14" name="图片 13" descr="图片包含 文字, 白板&#10;&#10;描述已自动生成">
              <a:extLst>
                <a:ext uri="{FF2B5EF4-FFF2-40B4-BE49-F238E27FC236}">
                  <a16:creationId xmlns:a16="http://schemas.microsoft.com/office/drawing/2014/main" id="{76642DAF-2F15-4920-AE12-5CD6388313B6}"/>
                </a:ext>
              </a:extLst>
            </p:cNvPr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7416" y="3797877"/>
              <a:ext cx="1658496" cy="22652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3210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841226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封皮设计基础</a:t>
            </a: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1" descr="未标题1-2.png">
            <a:extLst>
              <a:ext uri="{FF2B5EF4-FFF2-40B4-BE49-F238E27FC236}">
                <a16:creationId xmlns:a16="http://schemas.microsoft.com/office/drawing/2014/main" id="{3AB43D3C-A4D5-4BE7-8457-CCBBAFEFB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1B1898-3008-4C15-847D-871AFAD33CAD}"/>
              </a:ext>
            </a:extLst>
          </p:cNvPr>
          <p:cNvSpPr/>
          <p:nvPr/>
        </p:nvSpPr>
        <p:spPr>
          <a:xfrm>
            <a:off x="1479894" y="1345506"/>
            <a:ext cx="2108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封皮设计包括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F108B09-C96E-4171-BB39-D8317ACE08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655" y="1797510"/>
            <a:ext cx="4696690" cy="469669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2CFED446-77BC-4E7C-BB3E-BE7943C90068}"/>
              </a:ext>
            </a:extLst>
          </p:cNvPr>
          <p:cNvSpPr/>
          <p:nvPr/>
        </p:nvSpPr>
        <p:spPr>
          <a:xfrm>
            <a:off x="2435620" y="410158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书名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C932739-4A7D-41B7-8035-93A3778CA598}"/>
              </a:ext>
            </a:extLst>
          </p:cNvPr>
          <p:cNvSpPr/>
          <p:nvPr/>
        </p:nvSpPr>
        <p:spPr>
          <a:xfrm>
            <a:off x="3825770" y="1930970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编著</a:t>
            </a:r>
            <a:endParaRPr lang="en-US" altLang="zh-CN" sz="3600" dirty="0">
              <a:solidFill>
                <a:schemeClr val="bg1"/>
              </a:solidFill>
            </a:endParaRPr>
          </a:p>
          <a:p>
            <a:r>
              <a:rPr lang="zh-CN" altLang="zh-CN" sz="3600" dirty="0">
                <a:solidFill>
                  <a:schemeClr val="bg1"/>
                </a:solidFill>
              </a:rPr>
              <a:t>者名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648901A-946D-42AD-96B4-6398C8DCC67C}"/>
              </a:ext>
            </a:extLst>
          </p:cNvPr>
          <p:cNvSpPr/>
          <p:nvPr/>
        </p:nvSpPr>
        <p:spPr>
          <a:xfrm>
            <a:off x="5649375" y="3321125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出版</a:t>
            </a:r>
            <a:endParaRPr lang="en-US" altLang="zh-CN" sz="3600" dirty="0">
              <a:solidFill>
                <a:schemeClr val="bg1"/>
              </a:solidFill>
            </a:endParaRPr>
          </a:p>
          <a:p>
            <a:r>
              <a:rPr lang="zh-CN" altLang="zh-CN" sz="3600" dirty="0">
                <a:solidFill>
                  <a:schemeClr val="bg1"/>
                </a:solidFill>
              </a:rPr>
              <a:t>社名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0D46336-D47F-40C0-B4F8-984A8E71149F}"/>
              </a:ext>
            </a:extLst>
          </p:cNvPr>
          <p:cNvSpPr/>
          <p:nvPr/>
        </p:nvSpPr>
        <p:spPr>
          <a:xfrm>
            <a:off x="4079715" y="549396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广告语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558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6656</TotalTime>
  <Words>2412</Words>
  <Application>Microsoft Office PowerPoint</Application>
  <PresentationFormat>全屏显示(4:3)</PresentationFormat>
  <Paragraphs>184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6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jing</cp:lastModifiedBy>
  <cp:revision>496</cp:revision>
  <dcterms:created xsi:type="dcterms:W3CDTF">2018-03-02T06:04:30Z</dcterms:created>
  <dcterms:modified xsi:type="dcterms:W3CDTF">2020-04-02T09:02:34Z</dcterms:modified>
</cp:coreProperties>
</file>